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/>
            </a:pPr>
            <a:r>
              <a: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Структура поступления  доходов в  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2019 году</a:t>
            </a:r>
          </a:p>
          <a:p>
            <a:pPr>
              <a:defRPr sz="3200"/>
            </a:pPr>
            <a:endParaRPr lang="ru-RU" sz="3200" dirty="0" smtClean="0"/>
          </a:p>
          <a:p>
            <a:pPr>
              <a:defRPr sz="3200"/>
            </a:pP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Всего поступило доходов</a:t>
            </a:r>
            <a:r>
              <a:rPr lang="ru-RU" sz="2000" b="1" cap="all" spc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в 2019 году – 14638,3 т.р.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c:rich>
      </c:tx>
      <c:layout>
        <c:manualLayout>
          <c:xMode val="edge"/>
          <c:yMode val="edge"/>
          <c:x val="0.13857803556815745"/>
          <c:y val="3.346381807013240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858119555804841E-2"/>
          <c:y val="0.35051257939834346"/>
          <c:w val="0.5412442934581827"/>
          <c:h val="0.63066402293720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поступления  доходов в  2018 году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- 7921,8 т.р.</c:v>
                </c:pt>
                <c:pt idx="1">
                  <c:v>Неналоговые доходы - 222,1 т.р.</c:v>
                </c:pt>
                <c:pt idx="2">
                  <c:v>Безвозмездные поступления - 6494,4 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54.1</c:v>
                </c:pt>
                <c:pt idx="1">
                  <c:v>1.5</c:v>
                </c:pt>
                <c:pt idx="2">
                  <c:v>44.4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376628776804738"/>
          <c:y val="0.46871001263127376"/>
          <c:w val="0.38668943240475889"/>
          <c:h val="0.4026767760773227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c:rich>
      </c:tx>
      <c:layout>
        <c:manualLayout>
          <c:xMode val="edge"/>
          <c:yMode val="edge"/>
          <c:x val="0.13258900644787031"/>
          <c:y val="8.8888266748789246E-2"/>
        </c:manualLayout>
      </c:layout>
    </c:title>
    <c:plotArea>
      <c:layout>
        <c:manualLayout>
          <c:layoutTarget val="inner"/>
          <c:xMode val="edge"/>
          <c:yMode val="edge"/>
          <c:x val="1.5996216368291846E-2"/>
          <c:y val="0.27859480326374714"/>
          <c:w val="0.43344383459416141"/>
          <c:h val="0.587557198005418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2018 г.</c:v>
                </c:pt>
              </c:strCache>
            </c:strRef>
          </c:tx>
          <c:explosion val="1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 -  1332,3 т.р.
</c:v>
                </c:pt>
                <c:pt idx="1">
                  <c:v>Единый сельскохозяйственный налог -  822,4 т.р. 
</c:v>
                </c:pt>
                <c:pt idx="2">
                  <c:v>Налог на имущество - 108,2 т.р.
</c:v>
                </c:pt>
                <c:pt idx="3">
                  <c:v>Земельный налог - 5627,4 т.р. 
</c:v>
                </c:pt>
                <c:pt idx="4">
                  <c:v>Госпошлина - 31,5 т.р.
</c:v>
                </c:pt>
                <c:pt idx="5">
                  <c:v>Доходы от использования имущества 10,6 т.р.
</c:v>
                </c:pt>
                <c:pt idx="6">
                  <c:v>Доходы от оказания платных услуг (работ) и компенсации затрат государства - 210,2 т.р.
</c:v>
                </c:pt>
                <c:pt idx="7">
                  <c:v>Штрафы, санкции, возмещение ущерба - 1,3 т.р. 
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16.399999999999999</c:v>
                </c:pt>
                <c:pt idx="1">
                  <c:v>10.1</c:v>
                </c:pt>
                <c:pt idx="2">
                  <c:v>1.3</c:v>
                </c:pt>
                <c:pt idx="3">
                  <c:v>69.099999999999994</c:v>
                </c:pt>
                <c:pt idx="4">
                  <c:v>0.4</c:v>
                </c:pt>
                <c:pt idx="5">
                  <c:v>0.1</c:v>
                </c:pt>
                <c:pt idx="6">
                  <c:v>2.6</c:v>
                </c:pt>
                <c:pt idx="7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45845474626857452"/>
          <c:y val="0.19877625042383296"/>
          <c:w val="0.49782971270743187"/>
          <c:h val="0.768020132453628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поступления безвозмездных перечислений в 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c:rich>
      </c:tx>
      <c:layout>
        <c:manualLayout>
          <c:xMode val="edge"/>
          <c:yMode val="edge"/>
          <c:x val="0.11670106604751702"/>
          <c:y val="0.11443087213637225"/>
        </c:manualLayout>
      </c:layout>
    </c:title>
    <c:plotArea>
      <c:layout>
        <c:manualLayout>
          <c:layoutTarget val="inner"/>
          <c:xMode val="edge"/>
          <c:yMode val="edge"/>
          <c:x val="9.1748124541678147E-2"/>
          <c:y val="0.33419864439962937"/>
          <c:w val="0.37023654054135424"/>
          <c:h val="0.5064154979818525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поступления безвозмездных перечислений в 2018 году</c:v>
                </c:pt>
              </c:strCache>
            </c:strRef>
          </c:tx>
          <c:explosion val="7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 - 5297,2 т.р.</c:v>
                </c:pt>
                <c:pt idx="1">
                  <c:v>Субвенции - 208,4 т.р.</c:v>
                </c:pt>
                <c:pt idx="2">
                  <c:v>Межбюджетные трансферты - 988,8 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81.599999999999994</c:v>
                </c:pt>
                <c:pt idx="1">
                  <c:v>3.2</c:v>
                </c:pt>
                <c:pt idx="2">
                  <c:v>15.2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299015588765766"/>
          <c:y val="0.31997845249944301"/>
          <c:w val="0.35270134506179579"/>
          <c:h val="0.4840371185945982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 расходной части бюджета по разделам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600" dirty="0"/>
              <a:t>
</a:t>
            </a:r>
          </a:p>
        </c:rich>
      </c:tx>
      <c:layout>
        <c:manualLayout>
          <c:xMode val="edge"/>
          <c:yMode val="edge"/>
          <c:x val="0.15688394705669353"/>
          <c:y val="7.878732734551773E-2"/>
        </c:manualLayout>
      </c:layout>
    </c:title>
    <c:plotArea>
      <c:layout>
        <c:manualLayout>
          <c:layoutTarget val="inner"/>
          <c:xMode val="edge"/>
          <c:yMode val="edge"/>
          <c:x val="0.52557645997285696"/>
          <c:y val="0.29477881646895338"/>
          <c:w val="0.41971853158006117"/>
          <c:h val="0.581882509690538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и фактичекое исполнение  расходной части бюджета по разделам в 2018 году
</c:v>
                </c:pt>
              </c:strCache>
            </c:strRef>
          </c:tx>
          <c:explosion val="10"/>
          <c:dPt>
            <c:idx val="0"/>
            <c:explosion val="14"/>
          </c:dPt>
          <c:dLbls>
            <c:dLbl>
              <c:idx val="1"/>
              <c:layout>
                <c:manualLayout>
                  <c:x val="3.2058063417596164E-2"/>
                  <c:y val="1.41413151645801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57184700799821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 - 4810,6  т.р.
</c:v>
                </c:pt>
                <c:pt idx="1">
                  <c:v>Национальная оборона - 208,2 т.р.
</c:v>
                </c:pt>
                <c:pt idx="2">
                  <c:v>Национальная безопасность и правоохранительная деятельность - 2,3 т.р.
</c:v>
                </c:pt>
                <c:pt idx="3">
                  <c:v>Национальная экономика - 848,7 т.р.</c:v>
                </c:pt>
                <c:pt idx="4">
                  <c:v>Жилищно-коммунальное хозяйство -2388,3 т.р. </c:v>
                </c:pt>
                <c:pt idx="5">
                  <c:v>Образование - 7,5 т.р.
</c:v>
                </c:pt>
                <c:pt idx="6">
                  <c:v>Культура, кинематография - 6240,1 т.р.
</c:v>
                </c:pt>
                <c:pt idx="7">
                  <c:v>Социальная политика - 10,0 т.р.</c:v>
                </c:pt>
                <c:pt idx="8">
                  <c:v>Физическая культура и спорт -10,0 т.р. 
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33.1</c:v>
                </c:pt>
                <c:pt idx="1">
                  <c:v>1.4</c:v>
                </c:pt>
                <c:pt idx="2">
                  <c:v>0</c:v>
                </c:pt>
                <c:pt idx="3">
                  <c:v>5.8</c:v>
                </c:pt>
                <c:pt idx="4">
                  <c:v>16.399999999999999</c:v>
                </c:pt>
                <c:pt idx="5">
                  <c:v>0.1</c:v>
                </c:pt>
                <c:pt idx="6">
                  <c:v>43</c:v>
                </c:pt>
                <c:pt idx="7">
                  <c:v>0.1</c:v>
                </c:pt>
                <c:pt idx="8">
                  <c:v>0.1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1.6619019404192744E-2"/>
          <c:y val="0.22652223542855968"/>
          <c:w val="0.51700959079958864"/>
          <c:h val="0.7486510871474061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2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благоустройство </a:t>
            </a:r>
          </a:p>
        </c:rich>
      </c:tx>
      <c:layout>
        <c:manualLayout>
          <c:xMode val="edge"/>
          <c:yMode val="edge"/>
          <c:x val="0.27084669085975738"/>
          <c:y val="7.0497590869729343E-2"/>
        </c:manualLayout>
      </c:layout>
    </c:title>
    <c:view3D>
      <c:rotX val="30"/>
      <c:rotY val="79"/>
      <c:perspective val="30"/>
    </c:view3D>
    <c:plotArea>
      <c:layout>
        <c:manualLayout>
          <c:layoutTarget val="inner"/>
          <c:xMode val="edge"/>
          <c:yMode val="edge"/>
          <c:x val="0"/>
          <c:y val="0.27801899114834094"/>
          <c:w val="0.55462893652136391"/>
          <c:h val="0.55301462275945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благоустройство </c:v>
                </c:pt>
              </c:strCache>
            </c:strRef>
          </c:tx>
          <c:explosion val="11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Расходы на уличное освещение - 1971,1 т.р.</c:v>
                </c:pt>
                <c:pt idx="1">
                  <c:v>Озеленение - 5,0 т.р.</c:v>
                </c:pt>
                <c:pt idx="2">
                  <c:v>Содержание мест захоронения - 140,1 т.р.</c:v>
                </c:pt>
                <c:pt idx="3">
                  <c:v>прочие работы по благоустройству - 272,1 т.р.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82.5</c:v>
                </c:pt>
                <c:pt idx="1">
                  <c:v>0.2</c:v>
                </c:pt>
                <c:pt idx="2">
                  <c:v>5.9</c:v>
                </c:pt>
                <c:pt idx="3">
                  <c:v>11.4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277116600936558"/>
          <c:y val="0.2270143099731525"/>
          <c:w val="0.42642766236824037"/>
          <c:h val="0.63883488069230121"/>
        </c:manualLayout>
      </c:layout>
    </c:legend>
    <c:plotVisOnly val="1"/>
    <c:dispBlanksAs val="zero"/>
  </c:chart>
  <c:spPr>
    <a:ln cap="sq" cmpd="sng">
      <a:round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содержание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МБУК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Большекрепинский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СДК</a:t>
            </a:r>
          </a:p>
        </c:rich>
      </c:tx>
      <c:layout>
        <c:manualLayout>
          <c:xMode val="edge"/>
          <c:yMode val="edge"/>
          <c:x val="0.2755598637217514"/>
          <c:y val="4.8497450687755614E-2"/>
        </c:manualLayout>
      </c:layout>
    </c:title>
    <c:plotArea>
      <c:layout>
        <c:manualLayout>
          <c:layoutTarget val="inner"/>
          <c:xMode val="edge"/>
          <c:yMode val="edge"/>
          <c:x val="1.9972868531848861E-2"/>
          <c:y val="0.41289593868301777"/>
          <c:w val="0.49009138714481798"/>
          <c:h val="0.587104061316981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МБУК Большекрепинский СДК</c:v>
                </c:pt>
              </c:strCache>
            </c:strRef>
          </c:tx>
          <c:explosion val="25"/>
          <c:dPt>
            <c:idx val="0"/>
            <c:explosion val="0"/>
          </c:dPt>
          <c:dPt>
            <c:idx val="1"/>
            <c:explosion val="8"/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Субсидии за счет местного бюджета - 6063,2  т.р.</c:v>
                </c:pt>
                <c:pt idx="1">
                  <c:v>Субсидии за счет областного бюджета - 176,9  т.р.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97.2</c:v>
                </c:pt>
                <c:pt idx="1">
                  <c:v>2.8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4.7818381043009332E-2"/>
          <c:y val="0.22356727057974626"/>
          <c:w val="0.73156672032162995"/>
          <c:h val="0.1895139579182924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73EC-3D3B-453B-8A16-FCF19AC2E035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FB69-35BC-4D95-8770-21584BB2DB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572428" cy="857256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072494" cy="20002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altLang="ru-RU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К решению Собрания депутатов Большекрепинского сельского поселения от 20.04.2020 г. № 120 «Об утверждении отчета об исполнении бюджета Большекрепинского сельского поселения Родионово-Несветайского района за 2019 год»</a:t>
            </a:r>
          </a:p>
          <a:p>
            <a:pPr algn="ctr"/>
            <a:endParaRPr lang="ru-RU" dirty="0"/>
          </a:p>
        </p:txBody>
      </p:sp>
      <p:sp>
        <p:nvSpPr>
          <p:cNvPr id="14338" name="AutoShape 2" descr="https://ankerch-crimea.ru/pub/images/preview/500/300/331df6dbf49c168a42baf9b41c2b5e6e.jpg?ver=2017-10-01-12-54-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mg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500438"/>
            <a:ext cx="5857916" cy="3046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altLang="ru-RU" sz="3100" dirty="0" smtClean="0">
                <a:latin typeface="Times New Roman" pitchFamily="18" charset="0"/>
                <a:cs typeface="Times New Roman" pitchFamily="18" charset="0"/>
              </a:rPr>
              <a:t>Итоговые показатели отчета об исполнении бюджета поселения  за 2019 год</a:t>
            </a:r>
            <a: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86808" cy="2357454"/>
          </a:xfrm>
        </p:spPr>
        <p:txBody>
          <a:bodyPr>
            <a:normAutofit/>
          </a:bodyPr>
          <a:lstStyle/>
          <a:p>
            <a:pPr indent="358775" algn="just">
              <a:buFontTx/>
              <a:buAutoNum type="arabicParenR"/>
              <a:defRPr/>
            </a:pP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Исполнение доходной части бюджета составляет 14638,3 тыс. руб., план выполнен на </a:t>
            </a: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99,0 </a:t>
            </a: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%;</a:t>
            </a:r>
          </a:p>
          <a:p>
            <a:pPr indent="358775" algn="just">
              <a:buFontTx/>
              <a:buAutoNum type="arabicParenR"/>
              <a:defRPr/>
            </a:pP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Исполнение расходной части бюджета составляет  14525,7  тыс. руб.,   план выполнен </a:t>
            </a:r>
            <a:r>
              <a:rPr lang="ru-RU" sz="2400" smtClean="0">
                <a:solidFill>
                  <a:srgbClr val="FF0000"/>
                </a:solidFill>
                <a:cs typeface="Tahoma" pitchFamily="34" charset="0"/>
              </a:rPr>
              <a:t>на </a:t>
            </a:r>
            <a:r>
              <a:rPr lang="ru-RU" sz="2400" smtClean="0">
                <a:solidFill>
                  <a:srgbClr val="FF0000"/>
                </a:solidFill>
                <a:cs typeface="Tahoma" pitchFamily="34" charset="0"/>
              </a:rPr>
              <a:t>96,2</a:t>
            </a:r>
            <a:r>
              <a:rPr lang="ru-RU" sz="240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%. </a:t>
            </a:r>
          </a:p>
          <a:p>
            <a:pPr indent="358775" algn="just">
              <a:buFontTx/>
              <a:buAutoNum type="arabicParenR"/>
              <a:defRPr/>
            </a:pP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Профицит  бюджета составил 112,6 тыс. рублей</a:t>
            </a:r>
          </a:p>
          <a:p>
            <a:pPr>
              <a:buFont typeface="Courier New" pitchFamily="49" charset="0"/>
              <a:buChar char="o"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929066"/>
            <a:ext cx="3857652" cy="250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467600" cy="1143000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pic>
        <p:nvPicPr>
          <p:cNvPr id="4" name="Содержимое 3" descr="buket-animacii-dlya-prezentacii-cvety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1736" y="1714488"/>
            <a:ext cx="3935585" cy="43291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Основные понятия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auto">
              <a:lnSpc>
                <a:spcPts val="23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Бюджет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Доходы бюджета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- поступающие в бюджет денежные средства.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Расходы бюджета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- выплачиваемые из бюджета денежные средства.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Дефицит бюджета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- превышение расходов бюджета над его доходами.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Профицит</a:t>
            </a:r>
            <a:r>
              <a:rPr lang="ru-RU" sz="3200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бюджета</a:t>
            </a:r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- превышение доходов бюджета над его расходами.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653541340"/>
              </p:ext>
            </p:extLst>
          </p:nvPr>
        </p:nvGraphicFramePr>
        <p:xfrm>
          <a:off x="214282" y="428604"/>
          <a:ext cx="871543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847373803"/>
              </p:ext>
            </p:extLst>
          </p:nvPr>
        </p:nvGraphicFramePr>
        <p:xfrm>
          <a:off x="214282" y="214290"/>
          <a:ext cx="8715436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84264618"/>
              </p:ext>
            </p:extLst>
          </p:nvPr>
        </p:nvGraphicFramePr>
        <p:xfrm>
          <a:off x="357158" y="285728"/>
          <a:ext cx="8501122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1543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1543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Рисунок 2" descr="blagoustroystvo-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23" y="4500570"/>
            <a:ext cx="2519789" cy="1385884"/>
          </a:xfrm>
          <a:prstGeom prst="rect">
            <a:avLst/>
          </a:prstGeom>
        </p:spPr>
      </p:pic>
      <p:pic>
        <p:nvPicPr>
          <p:cNvPr id="4" name="Рисунок 3" descr="barviha_16_26_v1.01.03.01_1000p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4500570"/>
            <a:ext cx="2357454" cy="1414472"/>
          </a:xfrm>
          <a:prstGeom prst="rect">
            <a:avLst/>
          </a:prstGeom>
        </p:spPr>
      </p:pic>
      <p:pic>
        <p:nvPicPr>
          <p:cNvPr id="5" name="Рисунок 4" descr="1(11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760" y="4429132"/>
            <a:ext cx="2214578" cy="1487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7215238" cy="602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Рисунок 2" descr="imgprevie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3714752"/>
            <a:ext cx="3337702" cy="2220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alt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Остаток средств на счетах Администрации Большекрепинского </a:t>
            </a:r>
            <a:r>
              <a:rPr lang="ru-RU" alt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lang="ru-RU" alt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поселения на 01.01.2020 года</a:t>
            </a:r>
            <a: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400" u="sng" dirty="0" smtClean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2"/>
            <a:ext cx="4429156" cy="378621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     Остаток средств на едином счёте бюджета муниципального образования «</a:t>
            </a:r>
            <a:r>
              <a:rPr lang="ru-RU" sz="2400" dirty="0" err="1" smtClean="0">
                <a:solidFill>
                  <a:srgbClr val="FF0000"/>
                </a:solidFill>
                <a:cs typeface="Tahoma" pitchFamily="34" charset="0"/>
              </a:rPr>
              <a:t>Большекрепинское</a:t>
            </a: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 сельское поселение» по состоянию на 1 января 2020 года составил 425,6</a:t>
            </a:r>
            <a:r>
              <a:rPr lang="ru-RU" sz="2400" b="1" dirty="0" smtClean="0">
                <a:solidFill>
                  <a:srgbClr val="FF0000"/>
                </a:solidFill>
                <a:cs typeface="Tahoma" pitchFamily="34" charset="0"/>
              </a:rPr>
              <a:t> тыс. рублей</a:t>
            </a:r>
            <a:r>
              <a:rPr lang="ru-RU" sz="2400" dirty="0" smtClean="0">
                <a:solidFill>
                  <a:srgbClr val="FF0000"/>
                </a:solidFill>
                <a:cs typeface="Tahoma" pitchFamily="34" charset="0"/>
              </a:rPr>
              <a:t>, из них целевых средств нет. </a:t>
            </a:r>
          </a:p>
          <a:p>
            <a:endParaRPr lang="ru-RU" dirty="0"/>
          </a:p>
        </p:txBody>
      </p:sp>
      <p:pic>
        <p:nvPicPr>
          <p:cNvPr id="5" name="Рисунок 4" descr="15fa31b14624559fde5c05bd90b.jpg"/>
          <p:cNvPicPr>
            <a:picLocks noChangeAspect="1"/>
          </p:cNvPicPr>
          <p:nvPr/>
        </p:nvPicPr>
        <p:blipFill>
          <a:blip r:embed="rId3"/>
          <a:srcRect l="9264" r="18836"/>
          <a:stretch>
            <a:fillRect/>
          </a:stretch>
        </p:blipFill>
        <p:spPr>
          <a:xfrm>
            <a:off x="4929190" y="2428868"/>
            <a:ext cx="3389756" cy="31432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239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Основные понятия</vt:lpstr>
      <vt:lpstr>Слайд 3</vt:lpstr>
      <vt:lpstr>Слайд 4</vt:lpstr>
      <vt:lpstr>Слайд 5</vt:lpstr>
      <vt:lpstr>Слайд 6</vt:lpstr>
      <vt:lpstr>Слайд 7</vt:lpstr>
      <vt:lpstr>Слайд 8</vt:lpstr>
      <vt:lpstr>Остаток средств на счетах Администрации Большекрепинского сельского поселения на 01.01.2020 года </vt:lpstr>
      <vt:lpstr>Итоговые показатели отчета об исполнении бюджета поселения  за 2019 год </vt:lpstr>
      <vt:lpstr>Благодарим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Большекрепинского сельского поселения Родионово-Несветайского района за 2018 год</dc:title>
  <dc:creator>Пользователь</dc:creator>
  <cp:lastModifiedBy>Пользователь</cp:lastModifiedBy>
  <cp:revision>54</cp:revision>
  <dcterms:created xsi:type="dcterms:W3CDTF">2019-05-30T07:35:10Z</dcterms:created>
  <dcterms:modified xsi:type="dcterms:W3CDTF">2020-08-20T10:53:59Z</dcterms:modified>
</cp:coreProperties>
</file>