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4122" r:id="rId2"/>
    <p:sldMasterId id="2147484231" r:id="rId3"/>
    <p:sldMasterId id="2147484267" r:id="rId4"/>
  </p:sldMasterIdLst>
  <p:notesMasterIdLst>
    <p:notesMasterId r:id="rId11"/>
  </p:notesMasterIdLst>
  <p:sldIdLst>
    <p:sldId id="423" r:id="rId5"/>
    <p:sldId id="563" r:id="rId6"/>
    <p:sldId id="554" r:id="rId7"/>
    <p:sldId id="562" r:id="rId8"/>
    <p:sldId id="564" r:id="rId9"/>
    <p:sldId id="553" r:id="rId10"/>
  </p:sldIdLst>
  <p:sldSz cx="12192000" cy="6858000"/>
  <p:notesSz cx="7099300" cy="10236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7685B"/>
    <a:srgbClr val="A9D18E"/>
    <a:srgbClr val="008000"/>
    <a:srgbClr val="79C68B"/>
    <a:srgbClr val="FFCB2F"/>
    <a:srgbClr val="A3AB4B"/>
    <a:srgbClr val="6FA655"/>
    <a:srgbClr val="F4CAA9"/>
    <a:srgbClr val="E6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30" autoAdjust="0"/>
    <p:restoredTop sz="96408" autoAdjust="0"/>
  </p:normalViewPr>
  <p:slideViewPr>
    <p:cSldViewPr snapToGrid="0">
      <p:cViewPr varScale="1">
        <p:scale>
          <a:sx n="75" d="100"/>
          <a:sy n="75" d="100"/>
        </p:scale>
        <p:origin x="54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24922944784886E-2"/>
          <c:y val="8.4326020785805977E-2"/>
          <c:w val="0.91730233956831453"/>
          <c:h val="0.887001216941081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Запас ВС РФ</c:v>
                </c:pt>
              </c:strCache>
            </c:strRef>
          </c:tx>
          <c:spPr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52000">
                  <a:schemeClr val="bg1">
                    <a:lumMod val="75000"/>
                    <a:alpha val="48000"/>
                  </a:schemeClr>
                </a:gs>
                <a:gs pos="100000">
                  <a:schemeClr val="bg1">
                    <a:lumMod val="50000"/>
                    <a:alpha val="5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>
                <a:gsLst>
                  <a:gs pos="56000">
                    <a:srgbClr val="008000">
                      <a:alpha val="69000"/>
                    </a:srgbClr>
                  </a:gs>
                  <a:gs pos="0">
                    <a:srgbClr val="7C9B3F">
                      <a:alpha val="78000"/>
                    </a:srgbClr>
                  </a:gs>
                  <a:gs pos="100000">
                    <a:schemeClr val="accent3">
                      <a:lumMod val="60000"/>
                      <a:lumOff val="40000"/>
                      <a:alpha val="73000"/>
                    </a:schemeClr>
                  </a:gs>
                </a:gsLst>
                <a:lin ang="96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3E-4E5B-9330-9F2D9B0E39B1}"/>
              </c:ext>
            </c:extLst>
          </c:dPt>
          <c:dPt>
            <c:idx val="1"/>
            <c:bubble3D val="0"/>
            <c:spPr>
              <a:gradFill>
                <a:gsLst>
                  <a:gs pos="51000">
                    <a:srgbClr val="7030A0"/>
                  </a:gs>
                  <a:gs pos="0">
                    <a:srgbClr val="B686DA"/>
                  </a:gs>
                  <a:gs pos="100000">
                    <a:srgbClr val="B686DA"/>
                  </a:gs>
                </a:gsLst>
                <a:lin ang="14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3E-4E5B-9330-9F2D9B0E39B1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chemeClr val="accent4">
                      <a:lumMod val="40000"/>
                      <a:lumOff val="60000"/>
                      <a:alpha val="78000"/>
                    </a:schemeClr>
                  </a:gs>
                  <a:gs pos="52000">
                    <a:schemeClr val="accent4">
                      <a:lumMod val="60000"/>
                      <a:lumOff val="40000"/>
                      <a:alpha val="72000"/>
                    </a:schemeClr>
                  </a:gs>
                  <a:gs pos="100000">
                    <a:schemeClr val="accent4">
                      <a:lumMod val="40000"/>
                      <a:lumOff val="60000"/>
                      <a:alpha val="52000"/>
                    </a:schemeClr>
                  </a:gs>
                </a:gsLst>
                <a:lin ang="108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3E-4E5B-9330-9F2D9B0E39B1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chemeClr val="accent2">
                      <a:lumMod val="20000"/>
                      <a:lumOff val="80000"/>
                      <a:alpha val="80000"/>
                    </a:schemeClr>
                  </a:gs>
                  <a:gs pos="52000">
                    <a:schemeClr val="accent2">
                      <a:lumMod val="60000"/>
                      <a:lumOff val="40000"/>
                      <a:alpha val="79000"/>
                    </a:schemeClr>
                  </a:gs>
                  <a:gs pos="100000">
                    <a:schemeClr val="accent2">
                      <a:lumMod val="75000"/>
                      <a:alpha val="70000"/>
                    </a:schemeClr>
                  </a:gs>
                </a:gsLst>
                <a:lin ang="120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D3E-4E5B-9330-9F2D9B0E39B1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chemeClr val="accent5">
                      <a:lumMod val="75000"/>
                      <a:alpha val="75000"/>
                    </a:schemeClr>
                  </a:gs>
                  <a:gs pos="52000">
                    <a:schemeClr val="accent5">
                      <a:lumMod val="60000"/>
                      <a:lumOff val="40000"/>
                      <a:alpha val="80000"/>
                    </a:schemeClr>
                  </a:gs>
                  <a:gs pos="100000">
                    <a:schemeClr val="accent5">
                      <a:lumMod val="40000"/>
                      <a:lumOff val="60000"/>
                      <a:alpha val="78000"/>
                    </a:schemeClr>
                  </a:gs>
                </a:gsLst>
                <a:lin ang="21594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D3E-4E5B-9330-9F2D9B0E39B1}"/>
              </c:ext>
            </c:extLst>
          </c:dPt>
          <c:cat>
            <c:strRef>
              <c:f>Лист1!$A$2:$A$6</c:f>
              <c:strCache>
                <c:ptCount val="5"/>
                <c:pt idx="0">
                  <c:v>Военная служба</c:v>
                </c:pt>
                <c:pt idx="1">
                  <c:v>военные сборы</c:v>
                </c:pt>
                <c:pt idx="2">
                  <c:v>УЦ</c:v>
                </c:pt>
                <c:pt idx="3">
                  <c:v>Военные кафедры</c:v>
                </c:pt>
                <c:pt idx="4">
                  <c:v>Контракчики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D3E-4E5B-9330-9F2D9B0E3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57"/>
      </c:doughnut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88"/>
          </a:xfrm>
          <a:prstGeom prst="rect">
            <a:avLst/>
          </a:prstGeom>
        </p:spPr>
        <p:txBody>
          <a:bodyPr vert="horz" lIns="99046" tIns="49522" rIns="99046" bIns="4952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88"/>
          </a:xfrm>
          <a:prstGeom prst="rect">
            <a:avLst/>
          </a:prstGeom>
        </p:spPr>
        <p:txBody>
          <a:bodyPr vert="horz" lIns="99046" tIns="49522" rIns="99046" bIns="49522" rtlCol="0"/>
          <a:lstStyle>
            <a:lvl1pPr algn="r">
              <a:defRPr sz="1300"/>
            </a:lvl1pPr>
          </a:lstStyle>
          <a:p>
            <a:fld id="{A7BC76FC-3FE0-4D7E-A6A9-DBAE8B53FF27}" type="datetimeFigureOut">
              <a:rPr lang="ru-RU" smtClean="0"/>
              <a:t>вт 27.07.21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6" tIns="49522" rIns="99046" bIns="495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926171"/>
            <a:ext cx="5679440" cy="4030504"/>
          </a:xfrm>
          <a:prstGeom prst="rect">
            <a:avLst/>
          </a:prstGeom>
        </p:spPr>
        <p:txBody>
          <a:bodyPr vert="horz" lIns="99046" tIns="49522" rIns="99046" bIns="4952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2615"/>
            <a:ext cx="3076363" cy="513587"/>
          </a:xfrm>
          <a:prstGeom prst="rect">
            <a:avLst/>
          </a:prstGeom>
        </p:spPr>
        <p:txBody>
          <a:bodyPr vert="horz" lIns="99046" tIns="49522" rIns="99046" bIns="4952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2615"/>
            <a:ext cx="3076363" cy="513587"/>
          </a:xfrm>
          <a:prstGeom prst="rect">
            <a:avLst/>
          </a:prstGeom>
        </p:spPr>
        <p:txBody>
          <a:bodyPr vert="horz" lIns="99046" tIns="49522" rIns="99046" bIns="49522" rtlCol="0" anchor="b"/>
          <a:lstStyle>
            <a:lvl1pPr algn="r">
              <a:defRPr sz="1300"/>
            </a:lvl1pPr>
          </a:lstStyle>
          <a:p>
            <a:fld id="{B018D3A8-C69B-4D72-AAFF-FB49C6654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1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CB898A-C2F5-4269-9B60-8FB5C4B379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2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8D3A8-C69B-4D72-AAFF-FB49C66549BE}" type="slidenum">
              <a:rPr kumimoji="0" lang="ru-RU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904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02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8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5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3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44" y="2130827"/>
            <a:ext cx="10363517" cy="14706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485" y="3887117"/>
            <a:ext cx="8535035" cy="1752059"/>
          </a:xfrm>
        </p:spPr>
        <p:txBody>
          <a:bodyPr/>
          <a:lstStyle>
            <a:lvl1pPr marL="0" indent="0" algn="ctr">
              <a:buNone/>
              <a:defRPr/>
            </a:lvl1pPr>
            <a:lvl2pPr marL="609355" indent="0" algn="ctr">
              <a:buNone/>
              <a:defRPr/>
            </a:lvl2pPr>
            <a:lvl3pPr marL="1218714" indent="0" algn="ctr">
              <a:buNone/>
              <a:defRPr/>
            </a:lvl3pPr>
            <a:lvl4pPr marL="1828070" indent="0" algn="ctr">
              <a:buNone/>
              <a:defRPr/>
            </a:lvl4pPr>
            <a:lvl5pPr marL="2437426" indent="0" algn="ctr">
              <a:buNone/>
              <a:defRPr/>
            </a:lvl5pPr>
            <a:lvl6pPr marL="3046781" indent="0" algn="ctr">
              <a:buNone/>
              <a:defRPr/>
            </a:lvl6pPr>
            <a:lvl7pPr marL="3656135" indent="0" algn="ctr">
              <a:buNone/>
              <a:defRPr/>
            </a:lvl7pPr>
            <a:lvl8pPr marL="4265493" indent="0" algn="ctr">
              <a:buNone/>
              <a:defRPr/>
            </a:lvl8pPr>
            <a:lvl9pPr marL="487484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D2787-5C25-447D-841A-8261BBFFFEA8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07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FA65-E7E2-4106-986B-271E8962A2B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3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19" y="4407659"/>
            <a:ext cx="10363516" cy="136059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19" y="2907407"/>
            <a:ext cx="10363516" cy="1500255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355" indent="0">
              <a:buNone/>
              <a:defRPr sz="2400"/>
            </a:lvl2pPr>
            <a:lvl3pPr marL="1218714" indent="0">
              <a:buNone/>
              <a:defRPr sz="2100"/>
            </a:lvl3pPr>
            <a:lvl4pPr marL="1828070" indent="0">
              <a:buNone/>
              <a:defRPr sz="1900"/>
            </a:lvl4pPr>
            <a:lvl5pPr marL="2437426" indent="0">
              <a:buNone/>
              <a:defRPr sz="1900"/>
            </a:lvl5pPr>
            <a:lvl6pPr marL="3046781" indent="0">
              <a:buNone/>
              <a:defRPr sz="1900"/>
            </a:lvl6pPr>
            <a:lvl7pPr marL="3656135" indent="0">
              <a:buNone/>
              <a:defRPr sz="1900"/>
            </a:lvl7pPr>
            <a:lvl8pPr marL="4265493" indent="0">
              <a:buNone/>
              <a:defRPr sz="1900"/>
            </a:lvl8pPr>
            <a:lvl9pPr marL="4874849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5E342-5751-45F5-A0A8-FEFE6D0C7382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03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498" y="1599712"/>
            <a:ext cx="5383865" cy="452615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524" y="1599712"/>
            <a:ext cx="5385981" cy="452615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1FDC-F2EB-4550-BB04-1F763F60701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3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96" y="1534111"/>
            <a:ext cx="5385981" cy="64115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55" indent="0">
              <a:buNone/>
              <a:defRPr sz="2700" b="1"/>
            </a:lvl2pPr>
            <a:lvl3pPr marL="1218714" indent="0">
              <a:buNone/>
              <a:defRPr sz="2400" b="1"/>
            </a:lvl3pPr>
            <a:lvl4pPr marL="1828070" indent="0">
              <a:buNone/>
              <a:defRPr sz="2100" b="1"/>
            </a:lvl4pPr>
            <a:lvl5pPr marL="2437426" indent="0">
              <a:buNone/>
              <a:defRPr sz="2100" b="1"/>
            </a:lvl5pPr>
            <a:lvl6pPr marL="3046781" indent="0">
              <a:buNone/>
              <a:defRPr sz="2100" b="1"/>
            </a:lvl6pPr>
            <a:lvl7pPr marL="3656135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96" y="2175264"/>
            <a:ext cx="5385981" cy="39505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414" y="1534111"/>
            <a:ext cx="5388097" cy="64115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55" indent="0">
              <a:buNone/>
              <a:defRPr sz="2700" b="1"/>
            </a:lvl2pPr>
            <a:lvl3pPr marL="1218714" indent="0">
              <a:buNone/>
              <a:defRPr sz="2400" b="1"/>
            </a:lvl3pPr>
            <a:lvl4pPr marL="1828070" indent="0">
              <a:buNone/>
              <a:defRPr sz="2100" b="1"/>
            </a:lvl4pPr>
            <a:lvl5pPr marL="2437426" indent="0">
              <a:buNone/>
              <a:defRPr sz="2100" b="1"/>
            </a:lvl5pPr>
            <a:lvl6pPr marL="3046781" indent="0">
              <a:buNone/>
              <a:defRPr sz="2100" b="1"/>
            </a:lvl6pPr>
            <a:lvl7pPr marL="3656135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414" y="2175264"/>
            <a:ext cx="5388097" cy="39505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A014A-47B6-4149-8F94-A218576ABBBA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2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09DFB-3FD7-476A-80A0-4C15039EBF0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44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ED94-ADB1-4623-B51B-BF1D6FED8167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51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95" y="272968"/>
            <a:ext cx="4010388" cy="116169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905" y="272968"/>
            <a:ext cx="6816600" cy="585289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495" y="1434657"/>
            <a:ext cx="4010388" cy="4691203"/>
          </a:xfrm>
        </p:spPr>
        <p:txBody>
          <a:bodyPr/>
          <a:lstStyle>
            <a:lvl1pPr marL="0" indent="0">
              <a:buNone/>
              <a:defRPr sz="1900"/>
            </a:lvl1pPr>
            <a:lvl2pPr marL="609355" indent="0">
              <a:buNone/>
              <a:defRPr sz="1600"/>
            </a:lvl2pPr>
            <a:lvl3pPr marL="1218714" indent="0">
              <a:buNone/>
              <a:defRPr sz="1300"/>
            </a:lvl3pPr>
            <a:lvl4pPr marL="1828070" indent="0">
              <a:buNone/>
              <a:defRPr sz="1200"/>
            </a:lvl4pPr>
            <a:lvl5pPr marL="2437426" indent="0">
              <a:buNone/>
              <a:defRPr sz="1200"/>
            </a:lvl5pPr>
            <a:lvl6pPr marL="3046781" indent="0">
              <a:buNone/>
              <a:defRPr sz="1200"/>
            </a:lvl6pPr>
            <a:lvl7pPr marL="3656135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456A-6FC3-4F24-854B-81DBA91AAA31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3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06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304" y="4801235"/>
            <a:ext cx="7316045" cy="56709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304" y="613647"/>
            <a:ext cx="7316045" cy="4113529"/>
          </a:xfrm>
        </p:spPr>
        <p:txBody>
          <a:bodyPr/>
          <a:lstStyle>
            <a:lvl1pPr marL="0" indent="0">
              <a:buNone/>
              <a:defRPr sz="4300"/>
            </a:lvl1pPr>
            <a:lvl2pPr marL="609355" indent="0">
              <a:buNone/>
              <a:defRPr sz="3700"/>
            </a:lvl2pPr>
            <a:lvl3pPr marL="1218714" indent="0">
              <a:buNone/>
              <a:defRPr sz="3200"/>
            </a:lvl3pPr>
            <a:lvl4pPr marL="1828070" indent="0">
              <a:buNone/>
              <a:defRPr sz="2700"/>
            </a:lvl4pPr>
            <a:lvl5pPr marL="2437426" indent="0">
              <a:buNone/>
              <a:defRPr sz="2700"/>
            </a:lvl5pPr>
            <a:lvl6pPr marL="3046781" indent="0">
              <a:buNone/>
              <a:defRPr sz="2700"/>
            </a:lvl6pPr>
            <a:lvl7pPr marL="3656135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304" y="5368328"/>
            <a:ext cx="7316045" cy="804085"/>
          </a:xfrm>
        </p:spPr>
        <p:txBody>
          <a:bodyPr/>
          <a:lstStyle>
            <a:lvl1pPr marL="0" indent="0">
              <a:buNone/>
              <a:defRPr sz="1900"/>
            </a:lvl1pPr>
            <a:lvl2pPr marL="609355" indent="0">
              <a:buNone/>
              <a:defRPr sz="1600"/>
            </a:lvl2pPr>
            <a:lvl3pPr marL="1218714" indent="0">
              <a:buNone/>
              <a:defRPr sz="1300"/>
            </a:lvl3pPr>
            <a:lvl4pPr marL="1828070" indent="0">
              <a:buNone/>
              <a:defRPr sz="1200"/>
            </a:lvl4pPr>
            <a:lvl5pPr marL="2437426" indent="0">
              <a:buNone/>
              <a:defRPr sz="1200"/>
            </a:lvl5pPr>
            <a:lvl6pPr marL="3046781" indent="0">
              <a:buNone/>
              <a:defRPr sz="1200"/>
            </a:lvl6pPr>
            <a:lvl7pPr marL="3656135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3BF70-408A-401A-9120-10BF957DC6C1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92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DA662-1AC4-4310-BA76-EE2A879AA37E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04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783" y="275086"/>
            <a:ext cx="2742724" cy="58507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496" y="275086"/>
            <a:ext cx="8027123" cy="58507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52D3-2E3D-4D5C-B306-488C14AEDE74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85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495" y="275086"/>
            <a:ext cx="10973012" cy="58507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C4D0B-1E6E-4814-97A4-F89369B0FBFF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43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667"/>
            </a:lvl1pPr>
            <a:lvl2pPr marL="518702" indent="0" algn="ctr">
              <a:buNone/>
              <a:defRPr sz="2267"/>
            </a:lvl2pPr>
            <a:lvl3pPr marL="1037403" indent="0" algn="ctr">
              <a:buNone/>
              <a:defRPr sz="2000"/>
            </a:lvl3pPr>
            <a:lvl4pPr marL="1556105" indent="0" algn="ctr">
              <a:buNone/>
              <a:defRPr sz="1867"/>
            </a:lvl4pPr>
            <a:lvl5pPr marL="2074807" indent="0" algn="ctr">
              <a:buNone/>
              <a:defRPr sz="1867"/>
            </a:lvl5pPr>
            <a:lvl6pPr marL="2593508" indent="0" algn="ctr">
              <a:buNone/>
              <a:defRPr sz="1867"/>
            </a:lvl6pPr>
            <a:lvl7pPr marL="3112210" indent="0" algn="ctr">
              <a:buNone/>
              <a:defRPr sz="1867"/>
            </a:lvl7pPr>
            <a:lvl8pPr marL="3630912" indent="0" algn="ctr">
              <a:buNone/>
              <a:defRPr sz="1867"/>
            </a:lvl8pPr>
            <a:lvl9pPr marL="4149614" indent="0" algn="ctr">
              <a:buNone/>
              <a:defRPr sz="186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вт 27.07.21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86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вт 27.07.21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48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518702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74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5610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0748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5935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1122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363091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14961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вт 27.07.21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05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вт 27.07.21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70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702" indent="0">
              <a:buNone/>
              <a:defRPr sz="2267" b="1"/>
            </a:lvl2pPr>
            <a:lvl3pPr marL="1037403" indent="0">
              <a:buNone/>
              <a:defRPr sz="2000" b="1"/>
            </a:lvl3pPr>
            <a:lvl4pPr marL="1556105" indent="0">
              <a:buNone/>
              <a:defRPr sz="1867" b="1"/>
            </a:lvl4pPr>
            <a:lvl5pPr marL="2074807" indent="0">
              <a:buNone/>
              <a:defRPr sz="1867" b="1"/>
            </a:lvl5pPr>
            <a:lvl6pPr marL="2593508" indent="0">
              <a:buNone/>
              <a:defRPr sz="1867" b="1"/>
            </a:lvl6pPr>
            <a:lvl7pPr marL="3112210" indent="0">
              <a:buNone/>
              <a:defRPr sz="1867" b="1"/>
            </a:lvl7pPr>
            <a:lvl8pPr marL="3630912" indent="0">
              <a:buNone/>
              <a:defRPr sz="1867" b="1"/>
            </a:lvl8pPr>
            <a:lvl9pPr marL="4149614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702" indent="0">
              <a:buNone/>
              <a:defRPr sz="2267" b="1"/>
            </a:lvl2pPr>
            <a:lvl3pPr marL="1037403" indent="0">
              <a:buNone/>
              <a:defRPr sz="2000" b="1"/>
            </a:lvl3pPr>
            <a:lvl4pPr marL="1556105" indent="0">
              <a:buNone/>
              <a:defRPr sz="1867" b="1"/>
            </a:lvl4pPr>
            <a:lvl5pPr marL="2074807" indent="0">
              <a:buNone/>
              <a:defRPr sz="1867" b="1"/>
            </a:lvl5pPr>
            <a:lvl6pPr marL="2593508" indent="0">
              <a:buNone/>
              <a:defRPr sz="1867" b="1"/>
            </a:lvl6pPr>
            <a:lvl7pPr marL="3112210" indent="0">
              <a:buNone/>
              <a:defRPr sz="1867" b="1"/>
            </a:lvl7pPr>
            <a:lvl8pPr marL="3630912" indent="0">
              <a:buNone/>
              <a:defRPr sz="1867" b="1"/>
            </a:lvl8pPr>
            <a:lvl9pPr marL="4149614" indent="0">
              <a:buNone/>
              <a:defRPr sz="18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вт 27.07.21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67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вт 27.07.21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1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15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вт 27.07.21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245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867"/>
            </a:lvl1pPr>
            <a:lvl2pPr marL="518702" indent="0">
              <a:buNone/>
              <a:defRPr sz="1600"/>
            </a:lvl2pPr>
            <a:lvl3pPr marL="1037403" indent="0">
              <a:buNone/>
              <a:defRPr sz="1333"/>
            </a:lvl3pPr>
            <a:lvl4pPr marL="1556105" indent="0">
              <a:buNone/>
              <a:defRPr sz="1200"/>
            </a:lvl4pPr>
            <a:lvl5pPr marL="2074807" indent="0">
              <a:buNone/>
              <a:defRPr sz="1200"/>
            </a:lvl5pPr>
            <a:lvl6pPr marL="2593508" indent="0">
              <a:buNone/>
              <a:defRPr sz="1200"/>
            </a:lvl6pPr>
            <a:lvl7pPr marL="3112210" indent="0">
              <a:buNone/>
              <a:defRPr sz="1200"/>
            </a:lvl7pPr>
            <a:lvl8pPr marL="3630912" indent="0">
              <a:buNone/>
              <a:defRPr sz="1200"/>
            </a:lvl8pPr>
            <a:lvl9pPr marL="414961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вт 27.07.21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53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600"/>
            </a:lvl1pPr>
            <a:lvl2pPr marL="518702" indent="0">
              <a:buNone/>
              <a:defRPr sz="3200"/>
            </a:lvl2pPr>
            <a:lvl3pPr marL="1037403" indent="0">
              <a:buNone/>
              <a:defRPr sz="2667"/>
            </a:lvl3pPr>
            <a:lvl4pPr marL="1556105" indent="0">
              <a:buNone/>
              <a:defRPr sz="2267"/>
            </a:lvl4pPr>
            <a:lvl5pPr marL="2074807" indent="0">
              <a:buNone/>
              <a:defRPr sz="2267"/>
            </a:lvl5pPr>
            <a:lvl6pPr marL="2593508" indent="0">
              <a:buNone/>
              <a:defRPr sz="2267"/>
            </a:lvl6pPr>
            <a:lvl7pPr marL="3112210" indent="0">
              <a:buNone/>
              <a:defRPr sz="2267"/>
            </a:lvl7pPr>
            <a:lvl8pPr marL="3630912" indent="0">
              <a:buNone/>
              <a:defRPr sz="2267"/>
            </a:lvl8pPr>
            <a:lvl9pPr marL="4149614" indent="0">
              <a:buNone/>
              <a:defRPr sz="22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867"/>
            </a:lvl1pPr>
            <a:lvl2pPr marL="518702" indent="0">
              <a:buNone/>
              <a:defRPr sz="1600"/>
            </a:lvl2pPr>
            <a:lvl3pPr marL="1037403" indent="0">
              <a:buNone/>
              <a:defRPr sz="1333"/>
            </a:lvl3pPr>
            <a:lvl4pPr marL="1556105" indent="0">
              <a:buNone/>
              <a:defRPr sz="1200"/>
            </a:lvl4pPr>
            <a:lvl5pPr marL="2074807" indent="0">
              <a:buNone/>
              <a:defRPr sz="1200"/>
            </a:lvl5pPr>
            <a:lvl6pPr marL="2593508" indent="0">
              <a:buNone/>
              <a:defRPr sz="1200"/>
            </a:lvl6pPr>
            <a:lvl7pPr marL="3112210" indent="0">
              <a:buNone/>
              <a:defRPr sz="1200"/>
            </a:lvl7pPr>
            <a:lvl8pPr marL="3630912" indent="0">
              <a:buNone/>
              <a:defRPr sz="1200"/>
            </a:lvl8pPr>
            <a:lvl9pPr marL="414961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вт 27.07.21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38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вт 27.07.21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97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вт 27.07.21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44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FA86F-18D2-4AB5-9581-EEFDCEBBDEFC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27.07.21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00066-5228-446A-840D-8BEC9856A8EA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66071"/>
      </p:ext>
    </p:extLst>
  </p:cSld>
  <p:clrMapOvr>
    <a:masterClrMapping/>
  </p:clrMapOvr>
  <p:transition>
    <p:wheel spokes="3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22F4D-A8DE-4964-BF47-95DD47682BF8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27.07.21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4EBE9-21CD-4707-83F0-6FE077ED10D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17612"/>
      </p:ext>
    </p:extLst>
  </p:cSld>
  <p:clrMapOvr>
    <a:masterClrMapping/>
  </p:clrMapOvr>
  <p:transition>
    <p:wheel spokes="3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66845-6B97-46EB-A45E-B3A7013197D9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27.07.21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415C9-933E-4A94-A903-EDD350ABB077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94879"/>
      </p:ext>
    </p:extLst>
  </p:cSld>
  <p:clrMapOvr>
    <a:masterClrMapping/>
  </p:clrMapOvr>
  <p:transition>
    <p:wheel spokes="3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22C1E-699D-4EA4-98E3-4F8ED5FB8CED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27.07.21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CD00C-C959-41AC-B824-3704B842DC5B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72452"/>
      </p:ext>
    </p:extLst>
  </p:cSld>
  <p:clrMapOvr>
    <a:masterClrMapping/>
  </p:clrMapOvr>
  <p:transition>
    <p:wheel spokes="3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9AA6C-A1A2-4675-8FBC-80743218E170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27.07.21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BBF101-EA44-4DBE-9712-937D644BE244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12717"/>
      </p:ext>
    </p:extLst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4069A-5DF8-487B-BF57-319C8E46278B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27.07.21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E9330-F61D-45ED-A3BC-82958182E2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858"/>
      </p:ext>
    </p:extLst>
  </p:cSld>
  <p:clrMapOvr>
    <a:masterClrMapping/>
  </p:clrMapOvr>
  <p:transition>
    <p:wheel spokes="3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D9CC8-16FC-4BE0-AD8A-D6005B46A688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27.07.21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1B7532-DF36-4D6F-B9BE-1932B4CAFE25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18359"/>
      </p:ext>
    </p:extLst>
  </p:cSld>
  <p:clrMapOvr>
    <a:masterClrMapping/>
  </p:clrMapOvr>
  <p:transition>
    <p:wheel spokes="3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C2445-2337-4C3E-80E4-CF4E03F62B52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27.07.21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EE549-84DB-4D4F-A4AD-AABE18438797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45907"/>
      </p:ext>
    </p:extLst>
  </p:cSld>
  <p:clrMapOvr>
    <a:masterClrMapping/>
  </p:clrMapOvr>
  <p:transition>
    <p:wheel spokes="3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C2ACD-1FFB-4DEE-9B67-E5E1B9F27352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27.07.21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7F7FA-AF16-4A59-BBB5-A8AB9E2090FA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471"/>
      </p:ext>
    </p:extLst>
  </p:cSld>
  <p:clrMapOvr>
    <a:masterClrMapping/>
  </p:clrMapOvr>
  <p:transition>
    <p:wheel spokes="3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496D-3315-4440-B443-A7640F583C93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27.07.21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428898-88EF-4443-B454-4033A2954B8E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3947"/>
      </p:ext>
    </p:extLst>
  </p:cSld>
  <p:clrMapOvr>
    <a:masterClrMapping/>
  </p:clrMapOvr>
  <p:transition>
    <p:wheel spokes="3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49F92D-C6B2-4C80-8897-1488DAE1D695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27.07.21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10337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9C552-4DFE-4D17-A794-7A35AEFBA3CB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03371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36115"/>
      </p:ext>
    </p:extLst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9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3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1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8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7/27/2021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610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10610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9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1080">
              <a:defRPr/>
            </a:pPr>
            <a:fld id="{03BAF2DA-A770-44EF-9C67-722D4B159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1080">
                <a:defRPr/>
              </a:pPr>
              <a:t>7/27/2021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108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61080">
              <a:defRPr/>
            </a:pPr>
            <a:fld id="{826657D8-7817-481E-8EC5-A675BA35B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6108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2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275087"/>
            <a:ext cx="10973012" cy="114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599712"/>
            <a:ext cx="10973012" cy="452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3" y="6246471"/>
            <a:ext cx="2844307" cy="47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>
            <a:lvl1pPr defTabSz="108753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82" y="6246471"/>
            <a:ext cx="3862247" cy="47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>
            <a:lvl1pPr algn="ctr" defTabSz="108753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1" y="6246471"/>
            <a:ext cx="2844307" cy="47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595" tIns="40798" rIns="81595" bIns="40798" numCol="1" anchor="t" anchorCtr="0" compatLnSpc="1">
            <a:prstTxWarp prst="textNoShape">
              <a:avLst/>
            </a:prstTxWarp>
          </a:bodyPr>
          <a:lstStyle>
            <a:lvl1pPr algn="r" defTabSz="1087531">
              <a:defRPr sz="16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118EB-428F-4AC0-A6E9-9798E760A21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</p:sldLayoutIdLst>
  <p:hf hdr="0" ftr="0" dt="0"/>
  <p:txStyles>
    <p:titleStyle>
      <a:lvl1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2pPr>
      <a:lvl3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3pPr>
      <a:lvl4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4pPr>
      <a:lvl5pPr algn="ctr" defTabSz="1087531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5pPr>
      <a:lvl6pPr marL="609355" algn="ctr" defTabSz="1087531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6pPr>
      <a:lvl7pPr marL="1218714" algn="ctr" defTabSz="1087531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7pPr>
      <a:lvl8pPr marL="1828070" algn="ctr" defTabSz="1087531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8pPr>
      <a:lvl9pPr marL="2437426" algn="ctr" defTabSz="1087531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</a:defRPr>
      </a:lvl9pPr>
    </p:titleStyle>
    <p:bodyStyle>
      <a:lvl1pPr marL="408354" indent="-408354" algn="l" defTabSz="1087531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84413" indent="-340649" algn="l" defTabSz="1087531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60473" indent="-272943" algn="l" defTabSz="1087531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4236" indent="-272943" algn="l" defTabSz="1087531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450120" indent="-272943" algn="l" defTabSz="1087531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3059477" indent="-272943" algn="l" defTabSz="1087531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668831" indent="-272943" algn="l" defTabSz="1087531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4278189" indent="-272943" algn="l" defTabSz="1087531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887544" indent="-272943" algn="l" defTabSz="1087531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55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14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0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26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1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5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51115" tIns="25557" rIns="51115" bIns="2555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7"/>
          </a:xfrm>
          <a:prstGeom prst="rect">
            <a:avLst/>
          </a:prstGeom>
        </p:spPr>
        <p:txBody>
          <a:bodyPr vert="horz" lIns="51115" tIns="25557" rIns="51115" bIns="2555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51115" tIns="25557" rIns="51115" bIns="25557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63">
              <a:defRPr/>
            </a:pPr>
            <a:fld id="{4A160AD5-E95F-4198-B9E0-2DA4F3BC845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463">
                <a:defRPr/>
              </a:pPr>
              <a:t>вт 27.07.21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51115" tIns="25557" rIns="51115" bIns="25557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6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51115" tIns="25557" rIns="51115" bIns="25557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63">
              <a:defRPr/>
            </a:pPr>
            <a:fld id="{34689BCD-B27E-415E-AA40-A4AB8A1115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88463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1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l" defTabSz="1037403" rtl="0" eaLnBrk="1" latinLnBrk="0" hangingPunct="1">
        <a:lnSpc>
          <a:spcPct val="90000"/>
        </a:lnSpc>
        <a:spcBef>
          <a:spcPct val="0"/>
        </a:spcBef>
        <a:buNone/>
        <a:defRPr sz="4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351" indent="-259351" algn="l" defTabSz="1037403" rtl="0" eaLnBrk="1" latinLnBrk="0" hangingPunct="1">
        <a:lnSpc>
          <a:spcPct val="90000"/>
        </a:lnSpc>
        <a:spcBef>
          <a:spcPts val="113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8053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96754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5456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158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859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71561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90263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964" indent="-259351" algn="l" defTabSz="1037403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702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403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105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4807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508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210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0912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9614" algn="l" defTabSz="103740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3F3B8-5674-4089-9569-4370FDB21E90}" type="datetimeFigureOut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вт 27.07.21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F53C12-4621-44EA-84CB-1FB1BF8B69CC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ransition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3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11" Type="http://schemas.openxmlformats.org/officeDocument/2006/relationships/image" Target="../media/image16.jpeg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6.emf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6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58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340" y="-93857"/>
            <a:ext cx="12266682" cy="6951857"/>
          </a:xfrm>
          <a:prstGeom prst="rect">
            <a:avLst/>
          </a:prstGeom>
          <a:effectLst/>
        </p:spPr>
      </p:pic>
      <p:sp>
        <p:nvSpPr>
          <p:cNvPr id="16" name="Трапеция 15"/>
          <p:cNvSpPr/>
          <p:nvPr/>
        </p:nvSpPr>
        <p:spPr>
          <a:xfrm>
            <a:off x="795" y="2639146"/>
            <a:ext cx="12201286" cy="1761323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ysClr val="window" lastClr="FFFFFF">
                  <a:alpha val="23000"/>
                </a:sysClr>
              </a:gs>
              <a:gs pos="52000">
                <a:sysClr val="window" lastClr="FFFFFF">
                  <a:alpha val="59000"/>
                </a:sysClr>
              </a:gs>
              <a:gs pos="100000">
                <a:sysClr val="window" lastClr="FFFFFF">
                  <a:alpha val="13000"/>
                </a:sysClr>
              </a:gs>
            </a:gsLst>
            <a:lin ang="0" scaled="1"/>
            <a:tileRect/>
          </a:gradFill>
          <a:effectLst/>
        </p:spPr>
        <p:txBody>
          <a:bodyPr wrap="square" lIns="45056" tIns="22530" rIns="45056" bIns="22530" anchor="ctr">
            <a:noAutofit/>
          </a:bodyPr>
          <a:lstStyle/>
          <a:p>
            <a:pPr algn="ctr" defTabSz="79420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Основные направления</a:t>
            </a:r>
          </a:p>
          <a:p>
            <a:pPr algn="ctr" defTabSz="79420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работы военных комиссариатов формированию </a:t>
            </a:r>
          </a:p>
          <a:p>
            <a:pPr algn="ctr" defTabSz="79420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мобилизационного людского резерва</a:t>
            </a:r>
            <a:endParaRPr lang="ru-RU" sz="2800" dirty="0">
              <a:ln w="3175"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1"/>
                </a:gra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latin typeface="Impact" panose="020B0806030902050204" pitchFamily="34" charset="0"/>
              <a:cs typeface="Arial" pitchFamily="34" charset="0"/>
            </a:endParaRPr>
          </a:p>
          <a:p>
            <a:pPr algn="ctr" defTabSz="79420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Вооруженных Сил Российской </a:t>
            </a:r>
            <a:r>
              <a:rPr lang="ru-RU" sz="2800" dirty="0" smtClean="0">
                <a:ln w="3175"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50000"/>
                        </a:prstClr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Федерации</a:t>
            </a:r>
            <a:endParaRPr lang="ru-RU" sz="2800" dirty="0">
              <a:ln w="3175">
                <a:gradFill>
                  <a:gsLst>
                    <a:gs pos="0">
                      <a:prstClr val="white"/>
                    </a:gs>
                    <a:gs pos="100000">
                      <a:prstClr val="white">
                        <a:lumMod val="50000"/>
                      </a:prstClr>
                    </a:gs>
                  </a:gsLst>
                  <a:lin ang="5400000" scaled="1"/>
                </a:gra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4642" y="20083"/>
            <a:ext cx="12212161" cy="348970"/>
          </a:xfrm>
          <a:prstGeom prst="rect">
            <a:avLst/>
          </a:prstGeom>
          <a:noFill/>
          <a:effectLst/>
        </p:spPr>
        <p:txBody>
          <a:bodyPr wrap="square" lIns="69118" tIns="34558" rIns="69118" bIns="345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04343">
              <a:tabLst>
                <a:tab pos="2846785" algn="l"/>
              </a:tabLst>
              <a:defRPr/>
            </a:pPr>
            <a:r>
              <a:rPr lang="ru-RU" sz="1814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штаб Вооруженных Сил Российской Федерации</a:t>
            </a:r>
          </a:p>
        </p:txBody>
      </p:sp>
      <p:pic>
        <p:nvPicPr>
          <p:cNvPr id="22" name="Picture 2" descr="D:\Обмен\САВЕЛЬЕВ\ГШ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88" y="783513"/>
            <a:ext cx="1899901" cy="11357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Совершенствование нормативной правовой базы</a:t>
              </a:r>
              <a:endParaRPr lang="ru-RU" sz="2000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339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r>
                <a:rPr lang="ru-RU" kern="0" cap="none" dirty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6048" y="780427"/>
            <a:ext cx="1384927" cy="1760297"/>
            <a:chOff x="66048" y="860437"/>
            <a:chExt cx="1384927" cy="1760297"/>
          </a:xfrm>
        </p:grpSpPr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70497" y="860437"/>
              <a:ext cx="1380478" cy="1760297"/>
              <a:chOff x="213" y="676"/>
              <a:chExt cx="2201" cy="2935"/>
            </a:xfrm>
          </p:grpSpPr>
          <p:sp>
            <p:nvSpPr>
              <p:cNvPr id="19" name="AutoShape 20"/>
              <p:cNvSpPr>
                <a:spLocks noChangeArrowheads="1"/>
              </p:cNvSpPr>
              <p:nvPr/>
            </p:nvSpPr>
            <p:spPr bwMode="auto">
              <a:xfrm>
                <a:off x="345" y="676"/>
                <a:ext cx="2069" cy="2798"/>
              </a:xfrm>
              <a:prstGeom prst="cube">
                <a:avLst>
                  <a:gd name="adj" fmla="val 690"/>
                </a:avLst>
              </a:prstGeom>
              <a:solidFill>
                <a:srgbClr val="A03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ctr"/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AutoShape 21"/>
              <p:cNvSpPr>
                <a:spLocks noChangeArrowheads="1"/>
              </p:cNvSpPr>
              <p:nvPr/>
            </p:nvSpPr>
            <p:spPr bwMode="auto">
              <a:xfrm rot="16200000" flipH="1">
                <a:off x="-778" y="1674"/>
                <a:ext cx="2119" cy="137"/>
              </a:xfrm>
              <a:prstGeom prst="parallelogram">
                <a:avLst>
                  <a:gd name="adj" fmla="val 100680"/>
                </a:avLst>
              </a:prstGeom>
              <a:solidFill>
                <a:srgbClr val="A03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AutoShape 22"/>
              <p:cNvSpPr>
                <a:spLocks noChangeArrowheads="1"/>
              </p:cNvSpPr>
              <p:nvPr/>
            </p:nvSpPr>
            <p:spPr bwMode="auto">
              <a:xfrm>
                <a:off x="291" y="728"/>
                <a:ext cx="2068" cy="2838"/>
              </a:xfrm>
              <a:prstGeom prst="cube">
                <a:avLst>
                  <a:gd name="adj" fmla="val 5417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ctr"/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AutoShape 23"/>
              <p:cNvSpPr>
                <a:spLocks noChangeArrowheads="1"/>
              </p:cNvSpPr>
              <p:nvPr/>
            </p:nvSpPr>
            <p:spPr bwMode="auto">
              <a:xfrm>
                <a:off x="214" y="813"/>
                <a:ext cx="2069" cy="2798"/>
              </a:xfrm>
              <a:prstGeom prst="cube">
                <a:avLst>
                  <a:gd name="adj" fmla="val 690"/>
                </a:avLst>
              </a:prstGeom>
              <a:solidFill>
                <a:srgbClr val="A03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7500" tIns="35100" rIns="67500" bIns="35100" anchor="ctr"/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48" y="946521"/>
              <a:ext cx="1296000" cy="1661532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27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50800" h="50800"/>
              <a:bevelB/>
            </a:sp3d>
          </p:spPr>
        </p:pic>
        <p:sp>
          <p:nvSpPr>
            <p:cNvPr id="14" name="Text Box 89"/>
            <p:cNvSpPr txBox="1">
              <a:spLocks noChangeArrowheads="1"/>
            </p:cNvSpPr>
            <p:nvPr/>
          </p:nvSpPr>
          <p:spPr bwMode="auto">
            <a:xfrm>
              <a:off x="113460" y="1190022"/>
              <a:ext cx="1146506" cy="10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ФЕДЕРАЛЬНЫЕ ЗАКОНЫ</a:t>
              </a:r>
              <a:endPara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494539" y="1544050"/>
              <a:ext cx="445779" cy="475143"/>
              <a:chOff x="6085756" y="1685976"/>
              <a:chExt cx="707253" cy="853259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6085756" y="1685976"/>
                <a:ext cx="707253" cy="853259"/>
              </a:xfrm>
              <a:custGeom>
                <a:avLst/>
                <a:gdLst>
                  <a:gd name="T0" fmla="*/ 11169 w 11189"/>
                  <a:gd name="T1" fmla="*/ 11270 h 13462"/>
                  <a:gd name="T2" fmla="*/ 9749 w 11189"/>
                  <a:gd name="T3" fmla="*/ 12576 h 13462"/>
                  <a:gd name="T4" fmla="*/ 9749 w 11189"/>
                  <a:gd name="T5" fmla="*/ 12576 h 13462"/>
                  <a:gd name="T6" fmla="*/ 6868 w 11189"/>
                  <a:gd name="T7" fmla="*/ 12576 h 13462"/>
                  <a:gd name="T8" fmla="*/ 5611 w 11189"/>
                  <a:gd name="T9" fmla="*/ 13462 h 13462"/>
                  <a:gd name="T10" fmla="*/ 4336 w 11189"/>
                  <a:gd name="T11" fmla="*/ 12576 h 13462"/>
                  <a:gd name="T12" fmla="*/ 4336 w 11189"/>
                  <a:gd name="T13" fmla="*/ 12576 h 13462"/>
                  <a:gd name="T14" fmla="*/ 1336 w 11189"/>
                  <a:gd name="T15" fmla="*/ 12576 h 13462"/>
                  <a:gd name="T16" fmla="*/ 10 w 11189"/>
                  <a:gd name="T17" fmla="*/ 11270 h 13462"/>
                  <a:gd name="T18" fmla="*/ 10 w 11189"/>
                  <a:gd name="T19" fmla="*/ 11270 h 13462"/>
                  <a:gd name="T20" fmla="*/ 10 w 11189"/>
                  <a:gd name="T21" fmla="*/ 11245 h 13462"/>
                  <a:gd name="T22" fmla="*/ 0 w 11189"/>
                  <a:gd name="T23" fmla="*/ 11245 h 13462"/>
                  <a:gd name="T24" fmla="*/ 0 w 11189"/>
                  <a:gd name="T25" fmla="*/ 0 h 13462"/>
                  <a:gd name="T26" fmla="*/ 11189 w 11189"/>
                  <a:gd name="T27" fmla="*/ 0 h 13462"/>
                  <a:gd name="T28" fmla="*/ 11189 w 11189"/>
                  <a:gd name="T29" fmla="*/ 11245 h 13462"/>
                  <a:gd name="T30" fmla="*/ 11169 w 11189"/>
                  <a:gd name="T31" fmla="*/ 11245 h 13462"/>
                  <a:gd name="T32" fmla="*/ 11169 w 11189"/>
                  <a:gd name="T33" fmla="*/ 11270 h 1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89" h="13462">
                    <a:moveTo>
                      <a:pt x="11169" y="11270"/>
                    </a:moveTo>
                    <a:cubicBezTo>
                      <a:pt x="11189" y="12177"/>
                      <a:pt x="10650" y="12576"/>
                      <a:pt x="9749" y="12576"/>
                    </a:cubicBezTo>
                    <a:lnTo>
                      <a:pt x="9749" y="12576"/>
                    </a:lnTo>
                    <a:lnTo>
                      <a:pt x="6868" y="12576"/>
                    </a:lnTo>
                    <a:cubicBezTo>
                      <a:pt x="6200" y="12576"/>
                      <a:pt x="5647" y="13119"/>
                      <a:pt x="5611" y="13462"/>
                    </a:cubicBezTo>
                    <a:cubicBezTo>
                      <a:pt x="5626" y="13129"/>
                      <a:pt x="4968" y="12535"/>
                      <a:pt x="4336" y="12576"/>
                    </a:cubicBezTo>
                    <a:lnTo>
                      <a:pt x="4336" y="12576"/>
                    </a:lnTo>
                    <a:lnTo>
                      <a:pt x="1336" y="12576"/>
                    </a:lnTo>
                    <a:cubicBezTo>
                      <a:pt x="424" y="12576"/>
                      <a:pt x="10" y="12177"/>
                      <a:pt x="10" y="11270"/>
                    </a:cubicBezTo>
                    <a:lnTo>
                      <a:pt x="10" y="11270"/>
                    </a:lnTo>
                    <a:lnTo>
                      <a:pt x="10" y="11245"/>
                    </a:lnTo>
                    <a:lnTo>
                      <a:pt x="0" y="11245"/>
                    </a:lnTo>
                    <a:lnTo>
                      <a:pt x="0" y="0"/>
                    </a:lnTo>
                    <a:lnTo>
                      <a:pt x="11189" y="0"/>
                    </a:lnTo>
                    <a:lnTo>
                      <a:pt x="11189" y="11245"/>
                    </a:lnTo>
                    <a:lnTo>
                      <a:pt x="11169" y="11245"/>
                    </a:lnTo>
                    <a:lnTo>
                      <a:pt x="11169" y="11270"/>
                    </a:lnTo>
                    <a:close/>
                  </a:path>
                </a:pathLst>
              </a:custGeom>
              <a:solidFill>
                <a:srgbClr val="DD2A1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8" name="Рисунок 17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DAEDEF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728" y="1738925"/>
                <a:ext cx="587608" cy="6044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4" name="Группа 23"/>
          <p:cNvGrpSpPr/>
          <p:nvPr/>
        </p:nvGrpSpPr>
        <p:grpSpPr>
          <a:xfrm>
            <a:off x="66048" y="2938285"/>
            <a:ext cx="1400678" cy="1763980"/>
            <a:chOff x="2943649" y="1181485"/>
            <a:chExt cx="1093394" cy="1558596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943649" y="1181485"/>
              <a:ext cx="1093394" cy="1558596"/>
              <a:chOff x="7851443" y="3246421"/>
              <a:chExt cx="1093394" cy="1558596"/>
            </a:xfrm>
          </p:grpSpPr>
          <p:grpSp>
            <p:nvGrpSpPr>
              <p:cNvPr id="29" name="Group 19"/>
              <p:cNvGrpSpPr>
                <a:grpSpLocks/>
              </p:cNvGrpSpPr>
              <p:nvPr/>
            </p:nvGrpSpPr>
            <p:grpSpPr bwMode="auto">
              <a:xfrm>
                <a:off x="7854916" y="3246421"/>
                <a:ext cx="1089921" cy="1555342"/>
                <a:chOff x="213" y="676"/>
                <a:chExt cx="1907" cy="2935"/>
              </a:xfrm>
            </p:grpSpPr>
            <p:sp>
              <p:nvSpPr>
                <p:cNvPr id="33" name="AutoShape 20"/>
                <p:cNvSpPr>
                  <a:spLocks noChangeArrowheads="1"/>
                </p:cNvSpPr>
                <p:nvPr/>
              </p:nvSpPr>
              <p:spPr bwMode="auto">
                <a:xfrm>
                  <a:off x="345" y="676"/>
                  <a:ext cx="1775" cy="2798"/>
                </a:xfrm>
                <a:prstGeom prst="cube">
                  <a:avLst>
                    <a:gd name="adj" fmla="val 690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36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AutoShape 21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-778" y="1674"/>
                  <a:ext cx="2119" cy="137"/>
                </a:xfrm>
                <a:prstGeom prst="parallelogram">
                  <a:avLst>
                    <a:gd name="adj" fmla="val 100680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l" defTabSz="9136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AutoShape 22"/>
                <p:cNvSpPr>
                  <a:spLocks noChangeArrowheads="1"/>
                </p:cNvSpPr>
                <p:nvPr/>
              </p:nvSpPr>
              <p:spPr bwMode="auto">
                <a:xfrm>
                  <a:off x="291" y="728"/>
                  <a:ext cx="1785" cy="2838"/>
                </a:xfrm>
                <a:prstGeom prst="cube">
                  <a:avLst>
                    <a:gd name="adj" fmla="val 5417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36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AutoShape 23"/>
                <p:cNvSpPr>
                  <a:spLocks noChangeArrowheads="1"/>
                </p:cNvSpPr>
                <p:nvPr/>
              </p:nvSpPr>
              <p:spPr bwMode="auto">
                <a:xfrm>
                  <a:off x="214" y="813"/>
                  <a:ext cx="1763" cy="2798"/>
                </a:xfrm>
                <a:prstGeom prst="cube">
                  <a:avLst>
                    <a:gd name="adj" fmla="val 690"/>
                  </a:avLst>
                </a:prstGeom>
                <a:solidFill>
                  <a:srgbClr val="A03E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36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851443" y="3322485"/>
                <a:ext cx="1011681" cy="1482532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50800" h="50800"/>
                <a:bevelB/>
              </a:sp3d>
            </p:spPr>
          </p:pic>
          <p:sp>
            <p:nvSpPr>
              <p:cNvPr id="31" name="Text Box 89"/>
              <p:cNvSpPr txBox="1">
                <a:spLocks noChangeArrowheads="1"/>
              </p:cNvSpPr>
              <p:nvPr/>
            </p:nvSpPr>
            <p:spPr bwMode="auto">
              <a:xfrm>
                <a:off x="7852146" y="3569245"/>
                <a:ext cx="981253" cy="191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rPr>
                  <a:t>ПОСТАНОВЛЕНИЯ ПРАВИТЕЛЬСТВА</a:t>
                </a: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rPr>
                  <a:t>РОССИЙСКОЙ ФЕДЕРАЦИИ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3295479" y="1830477"/>
              <a:ext cx="302315" cy="359439"/>
              <a:chOff x="4072390" y="2149027"/>
              <a:chExt cx="302315" cy="359439"/>
            </a:xfrm>
          </p:grpSpPr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4072390" y="2149027"/>
                <a:ext cx="302315" cy="359439"/>
              </a:xfrm>
              <a:custGeom>
                <a:avLst/>
                <a:gdLst>
                  <a:gd name="T0" fmla="*/ 11169 w 11189"/>
                  <a:gd name="T1" fmla="*/ 11270 h 13462"/>
                  <a:gd name="T2" fmla="*/ 9749 w 11189"/>
                  <a:gd name="T3" fmla="*/ 12576 h 13462"/>
                  <a:gd name="T4" fmla="*/ 9749 w 11189"/>
                  <a:gd name="T5" fmla="*/ 12576 h 13462"/>
                  <a:gd name="T6" fmla="*/ 6868 w 11189"/>
                  <a:gd name="T7" fmla="*/ 12576 h 13462"/>
                  <a:gd name="T8" fmla="*/ 5611 w 11189"/>
                  <a:gd name="T9" fmla="*/ 13462 h 13462"/>
                  <a:gd name="T10" fmla="*/ 4336 w 11189"/>
                  <a:gd name="T11" fmla="*/ 12576 h 13462"/>
                  <a:gd name="T12" fmla="*/ 4336 w 11189"/>
                  <a:gd name="T13" fmla="*/ 12576 h 13462"/>
                  <a:gd name="T14" fmla="*/ 1336 w 11189"/>
                  <a:gd name="T15" fmla="*/ 12576 h 13462"/>
                  <a:gd name="T16" fmla="*/ 10 w 11189"/>
                  <a:gd name="T17" fmla="*/ 11270 h 13462"/>
                  <a:gd name="T18" fmla="*/ 10 w 11189"/>
                  <a:gd name="T19" fmla="*/ 11270 h 13462"/>
                  <a:gd name="T20" fmla="*/ 10 w 11189"/>
                  <a:gd name="T21" fmla="*/ 11245 h 13462"/>
                  <a:gd name="T22" fmla="*/ 0 w 11189"/>
                  <a:gd name="T23" fmla="*/ 11245 h 13462"/>
                  <a:gd name="T24" fmla="*/ 0 w 11189"/>
                  <a:gd name="T25" fmla="*/ 0 h 13462"/>
                  <a:gd name="T26" fmla="*/ 11189 w 11189"/>
                  <a:gd name="T27" fmla="*/ 0 h 13462"/>
                  <a:gd name="T28" fmla="*/ 11189 w 11189"/>
                  <a:gd name="T29" fmla="*/ 11245 h 13462"/>
                  <a:gd name="T30" fmla="*/ 11169 w 11189"/>
                  <a:gd name="T31" fmla="*/ 11245 h 13462"/>
                  <a:gd name="T32" fmla="*/ 11169 w 11189"/>
                  <a:gd name="T33" fmla="*/ 11270 h 1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89" h="13462">
                    <a:moveTo>
                      <a:pt x="11169" y="11270"/>
                    </a:moveTo>
                    <a:cubicBezTo>
                      <a:pt x="11189" y="12177"/>
                      <a:pt x="10650" y="12576"/>
                      <a:pt x="9749" y="12576"/>
                    </a:cubicBezTo>
                    <a:lnTo>
                      <a:pt x="9749" y="12576"/>
                    </a:lnTo>
                    <a:lnTo>
                      <a:pt x="6868" y="12576"/>
                    </a:lnTo>
                    <a:cubicBezTo>
                      <a:pt x="6200" y="12576"/>
                      <a:pt x="5647" y="13119"/>
                      <a:pt x="5611" y="13462"/>
                    </a:cubicBezTo>
                    <a:cubicBezTo>
                      <a:pt x="5626" y="13129"/>
                      <a:pt x="4968" y="12535"/>
                      <a:pt x="4336" y="12576"/>
                    </a:cubicBezTo>
                    <a:lnTo>
                      <a:pt x="4336" y="12576"/>
                    </a:lnTo>
                    <a:lnTo>
                      <a:pt x="1336" y="12576"/>
                    </a:lnTo>
                    <a:cubicBezTo>
                      <a:pt x="424" y="12576"/>
                      <a:pt x="10" y="12177"/>
                      <a:pt x="10" y="11270"/>
                    </a:cubicBezTo>
                    <a:lnTo>
                      <a:pt x="10" y="11270"/>
                    </a:lnTo>
                    <a:lnTo>
                      <a:pt x="10" y="11245"/>
                    </a:lnTo>
                    <a:lnTo>
                      <a:pt x="0" y="11245"/>
                    </a:lnTo>
                    <a:lnTo>
                      <a:pt x="0" y="0"/>
                    </a:lnTo>
                    <a:lnTo>
                      <a:pt x="11189" y="0"/>
                    </a:lnTo>
                    <a:lnTo>
                      <a:pt x="11189" y="11245"/>
                    </a:lnTo>
                    <a:lnTo>
                      <a:pt x="11169" y="11245"/>
                    </a:lnTo>
                    <a:lnTo>
                      <a:pt x="11169" y="11270"/>
                    </a:lnTo>
                    <a:close/>
                  </a:path>
                </a:pathLst>
              </a:custGeom>
              <a:solidFill>
                <a:srgbClr val="DD2A1B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36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8" name="Рисунок 27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DAEDEF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3190" y="2194656"/>
                <a:ext cx="260715" cy="26818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8" name="Группа 37"/>
          <p:cNvGrpSpPr/>
          <p:nvPr/>
        </p:nvGrpSpPr>
        <p:grpSpPr>
          <a:xfrm>
            <a:off x="37556" y="5053909"/>
            <a:ext cx="1635980" cy="1804091"/>
            <a:chOff x="464695" y="3651870"/>
            <a:chExt cx="1226985" cy="1353068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464695" y="3651870"/>
              <a:ext cx="1226985" cy="1353068"/>
              <a:chOff x="80588" y="1726919"/>
              <a:chExt cx="2416865" cy="2988230"/>
            </a:xfrm>
          </p:grpSpPr>
          <p:grpSp>
            <p:nvGrpSpPr>
              <p:cNvPr id="45" name="Group 19"/>
              <p:cNvGrpSpPr>
                <a:grpSpLocks/>
              </p:cNvGrpSpPr>
              <p:nvPr/>
            </p:nvGrpSpPr>
            <p:grpSpPr bwMode="auto">
              <a:xfrm>
                <a:off x="80588" y="1726919"/>
                <a:ext cx="2416865" cy="2988230"/>
                <a:chOff x="213" y="676"/>
                <a:chExt cx="2201" cy="2935"/>
              </a:xfrm>
            </p:grpSpPr>
            <p:sp>
              <p:nvSpPr>
                <p:cNvPr id="47" name="AutoShape 20"/>
                <p:cNvSpPr>
                  <a:spLocks noChangeArrowheads="1"/>
                </p:cNvSpPr>
                <p:nvPr/>
              </p:nvSpPr>
              <p:spPr bwMode="auto">
                <a:xfrm>
                  <a:off x="345" y="676"/>
                  <a:ext cx="2069" cy="2798"/>
                </a:xfrm>
                <a:prstGeom prst="cube">
                  <a:avLst>
                    <a:gd name="adj" fmla="val 690"/>
                  </a:avLst>
                </a:prstGeom>
                <a:solidFill>
                  <a:srgbClr val="304A1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AutoShape 21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-778" y="1674"/>
                  <a:ext cx="2119" cy="137"/>
                </a:xfrm>
                <a:prstGeom prst="parallelogram">
                  <a:avLst>
                    <a:gd name="adj" fmla="val 100680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AutoShape 22"/>
                <p:cNvSpPr>
                  <a:spLocks noChangeArrowheads="1"/>
                </p:cNvSpPr>
                <p:nvPr/>
              </p:nvSpPr>
              <p:spPr bwMode="auto">
                <a:xfrm>
                  <a:off x="291" y="728"/>
                  <a:ext cx="2068" cy="2838"/>
                </a:xfrm>
                <a:prstGeom prst="cube">
                  <a:avLst>
                    <a:gd name="adj" fmla="val 5417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AutoShape 23"/>
                <p:cNvSpPr>
                  <a:spLocks noChangeArrowheads="1"/>
                </p:cNvSpPr>
                <p:nvPr/>
              </p:nvSpPr>
              <p:spPr bwMode="auto">
                <a:xfrm>
                  <a:off x="214" y="813"/>
                  <a:ext cx="2069" cy="2798"/>
                </a:xfrm>
                <a:prstGeom prst="cube">
                  <a:avLst>
                    <a:gd name="adj" fmla="val 690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67500" tIns="35100" rIns="67500" bIns="35100" anchor="ctr"/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altLang="ru-R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46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0588" y="1888000"/>
                <a:ext cx="2264862" cy="2827149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ln w="127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w="50800" h="50800"/>
                <a:bevelB/>
              </a:sp3d>
            </p:spPr>
          </p:pic>
        </p:grp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90068" y="4241816"/>
              <a:ext cx="303767" cy="1764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 Box 89"/>
            <p:cNvSpPr txBox="1">
              <a:spLocks noChangeArrowheads="1"/>
            </p:cNvSpPr>
            <p:nvPr/>
          </p:nvSpPr>
          <p:spPr bwMode="auto">
            <a:xfrm>
              <a:off x="508115" y="3832221"/>
              <a:ext cx="1081345" cy="311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ПРИКАЗЫ </a:t>
              </a:r>
            </a:p>
            <a:p>
              <a:pPr marL="0" marR="0" lvl="0" indent="0" algn="ct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МИНИСТРА </a:t>
              </a: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ОБОРОНЫ</a:t>
              </a:r>
            </a:p>
            <a:p>
              <a:pPr marL="0" marR="0" lvl="0" indent="0" algn="ctr" defTabSz="9136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Times New Roman" panose="02020603050405020304" pitchFamily="18" charset="0"/>
                </a:rPr>
                <a:t>РОССИЙСКОЙ ФЕДЕРАЦИИ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1722905" y="811615"/>
            <a:ext cx="3240000" cy="1692000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61-ФЗ</a:t>
            </a:r>
          </a:p>
          <a:p>
            <a:pPr algn="ctr" defTabSz="872812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обороне</a:t>
            </a: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 defTabSz="872812"/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Изменения в полномочия:</a:t>
            </a:r>
          </a:p>
          <a:p>
            <a:pPr marL="92075" algn="just" defTabSz="872812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Президента Российской Федерации по применению мобилизационного людского резерва;</a:t>
            </a:r>
          </a:p>
          <a:p>
            <a:pPr marL="92075" algn="just" defTabSz="872812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Совета Федерации по утверждению указов Президента Российской Федерации о применении мобилизационного людского резерва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260770" y="811615"/>
            <a:ext cx="3240000" cy="1692000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53-ФЗ</a:t>
            </a:r>
          </a:p>
          <a:p>
            <a:pPr algn="ctr" defTabSz="872812"/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воинской обязанности и военной службе»</a:t>
            </a:r>
          </a:p>
          <a:p>
            <a:pPr algn="ctr" defTabSz="872812"/>
            <a:endParaRPr lang="ru-RU" sz="857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условий контракта о пребывании</a:t>
            </a: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мобилизационном людском резерве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798635" y="811615"/>
            <a:ext cx="3240000" cy="1692000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№ 76-ФЗ </a:t>
            </a:r>
          </a:p>
          <a:p>
            <a:pPr algn="ctr" defTabSz="872812"/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статусе военнослужащих»</a:t>
            </a:r>
          </a:p>
          <a:p>
            <a:pPr algn="ctr" defTabSz="872812"/>
            <a:endParaRPr lang="ru-RU" sz="857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Увеличение объема медицинского обеспечения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706296" y="2957442"/>
            <a:ext cx="2160000" cy="169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</a:t>
            </a:r>
          </a:p>
          <a:p>
            <a:pPr algn="ctr" defTabSz="872812"/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 пребывания граждан Российской Федерации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мобилизационном людском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резерве» от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сентября 2015 г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872812"/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933 </a:t>
            </a:r>
          </a:p>
          <a:p>
            <a:pPr algn="ctr" defTabSz="872812"/>
            <a:endParaRPr lang="ru-RU" sz="714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порядка подготовки</a:t>
            </a: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привлечения мобилизационного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людского резерва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217875" y="2932533"/>
            <a:ext cx="2160000" cy="169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установлении размера месячного оклада гражданам Российской Федерации, пребывающим в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мобилизационном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людском резерве, за исключением периода прохождения военных сборов» 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23 декабря 2015 г. № 1412 </a:t>
            </a:r>
          </a:p>
          <a:p>
            <a:pPr algn="ctr" defTabSz="872812"/>
            <a:endParaRPr lang="ru-RU" sz="714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дополнительным </a:t>
            </a:r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надбавкам к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денежному довольствию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636701" y="2924415"/>
            <a:ext cx="2160000" cy="169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порядке оказания медицинской помощи..» от 31 декабря 2004 г. № 911</a:t>
            </a:r>
          </a:p>
          <a:p>
            <a:pPr algn="ctr" defTabSz="872812"/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порядка оказания</a:t>
            </a: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медицинской помощи резервистам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9716978" y="2924414"/>
            <a:ext cx="2160000" cy="1155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Правил обеспечения лекарственными препаратами…» 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27 марта 2015 г. № 282 </a:t>
            </a:r>
          </a:p>
          <a:p>
            <a:pPr algn="ctr" defTabSz="872812"/>
            <a:endParaRPr lang="ru-RU" sz="714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Правил обеспечения резервистов лекарственными препаратами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716978" y="4249926"/>
            <a:ext cx="2160000" cy="11221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714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порядке возмещения расходов, связанных с оказанием медицинской помощи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 от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сентября 1994 г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defTabSz="872812"/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1093</a:t>
            </a:r>
            <a:endParaRPr lang="ru-RU" sz="714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</a:t>
            </a:r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порядка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возмещения расходов, связанных с оказанием медицинской помощи резервистам</a:t>
            </a:r>
          </a:p>
        </p:txBody>
      </p:sp>
      <p:cxnSp>
        <p:nvCxnSpPr>
          <p:cNvPr id="59" name="Соединительная линия уступом 58"/>
          <p:cNvCxnSpPr>
            <a:stCxn id="56" idx="3"/>
          </p:cNvCxnSpPr>
          <p:nvPr/>
        </p:nvCxnSpPr>
        <p:spPr>
          <a:xfrm flipV="1">
            <a:off x="8796701" y="2528043"/>
            <a:ext cx="627785" cy="1242372"/>
          </a:xfrm>
          <a:prstGeom prst="bentConnector2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57" idx="1"/>
          </p:cNvCxnSpPr>
          <p:nvPr/>
        </p:nvCxnSpPr>
        <p:spPr>
          <a:xfrm rot="10800000">
            <a:off x="9424486" y="2540726"/>
            <a:ext cx="292492" cy="961282"/>
          </a:xfrm>
          <a:prstGeom prst="bentConnector2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ная линия уступом 60"/>
          <p:cNvCxnSpPr>
            <a:stCxn id="58" idx="1"/>
          </p:cNvCxnSpPr>
          <p:nvPr/>
        </p:nvCxnSpPr>
        <p:spPr>
          <a:xfrm rot="10800000">
            <a:off x="9424486" y="2513741"/>
            <a:ext cx="292492" cy="2297272"/>
          </a:xfrm>
          <a:prstGeom prst="bentConnector2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843699" y="5085873"/>
            <a:ext cx="1885196" cy="1744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определении Порядка обеспечения денежным довольствием военнослужащих Вооруженных Сил Российской Федерации и предоставления им и членам их семей отдельных </a:t>
            </a:r>
            <a:r>
              <a:rPr lang="ru-RU" sz="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выплат» от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декабря 2019 г. № 727</a:t>
            </a:r>
          </a:p>
          <a:p>
            <a:pPr algn="ctr" defTabSz="872812"/>
            <a:endParaRPr lang="ru-RU" sz="11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порядка обеспечения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денежным довольствием </a:t>
            </a:r>
          </a:p>
        </p:txBody>
      </p:sp>
      <p:cxnSp>
        <p:nvCxnSpPr>
          <p:cNvPr id="63" name="Соединительная линия уступом 62"/>
          <p:cNvCxnSpPr>
            <a:stCxn id="54" idx="0"/>
            <a:endCxn id="52" idx="2"/>
          </p:cNvCxnSpPr>
          <p:nvPr/>
        </p:nvCxnSpPr>
        <p:spPr>
          <a:xfrm rot="5400000" flipH="1" flipV="1">
            <a:off x="4606620" y="683292"/>
            <a:ext cx="453827" cy="4094474"/>
          </a:xfrm>
          <a:prstGeom prst="bentConnector3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>
            <a:stCxn id="55" idx="0"/>
            <a:endCxn id="51" idx="2"/>
          </p:cNvCxnSpPr>
          <p:nvPr/>
        </p:nvCxnSpPr>
        <p:spPr>
          <a:xfrm rot="16200000" flipV="1">
            <a:off x="4105931" y="1740589"/>
            <a:ext cx="428918" cy="195497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4274373" y="5104381"/>
            <a:ext cx="2059703" cy="1713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мерах по выполнению в Вооруженных Силах Российской Федерации постановления Правительства Российской Федерации»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17 мая 2007 г. № 185</a:t>
            </a:r>
          </a:p>
          <a:p>
            <a:pPr algn="ctr" defTabSz="872812"/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72812"/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</a:t>
            </a: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порядка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применения мобилизационного людского резерва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636701" y="5138119"/>
            <a:ext cx="2160000" cy="16356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медико-психологической реабилитации военнослужащих»</a:t>
            </a:r>
          </a:p>
          <a:p>
            <a:pPr algn="ctr" defTabSz="872812"/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27 января 2017 г. № 60</a:t>
            </a:r>
          </a:p>
          <a:p>
            <a:pPr algn="ctr" defTabSz="872812"/>
            <a:endParaRPr lang="ru-RU" sz="714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endParaRPr lang="ru-RU" sz="1100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72812"/>
            <a:r>
              <a:rPr lang="ru-RU" sz="11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порядка  применения </a:t>
            </a:r>
            <a:r>
              <a:rPr lang="ru-RU" sz="11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мобилизационного людского резерва</a:t>
            </a:r>
          </a:p>
        </p:txBody>
      </p:sp>
      <p:cxnSp>
        <p:nvCxnSpPr>
          <p:cNvPr id="67" name="Соединительная линия уступом 66"/>
          <p:cNvCxnSpPr>
            <a:stCxn id="66" idx="0"/>
          </p:cNvCxnSpPr>
          <p:nvPr/>
        </p:nvCxnSpPr>
        <p:spPr>
          <a:xfrm rot="5400000" flipH="1" flipV="1">
            <a:off x="7258405" y="2972037"/>
            <a:ext cx="2624379" cy="1707787"/>
          </a:xfrm>
          <a:prstGeom prst="bentConnector3">
            <a:avLst>
              <a:gd name="adj1" fmla="val 12254"/>
            </a:avLst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 rot="16200000" flipV="1">
            <a:off x="2566123" y="4869616"/>
            <a:ext cx="445349" cy="5001"/>
          </a:xfrm>
          <a:prstGeom prst="bentConnector3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stCxn id="65" idx="0"/>
            <a:endCxn id="55" idx="2"/>
          </p:cNvCxnSpPr>
          <p:nvPr/>
        </p:nvCxnSpPr>
        <p:spPr>
          <a:xfrm rot="16200000" flipV="1">
            <a:off x="5061126" y="4861282"/>
            <a:ext cx="479848" cy="6350"/>
          </a:xfrm>
          <a:prstGeom prst="bentConnector3">
            <a:avLst/>
          </a:prstGeom>
          <a:ln w="12700">
            <a:solidFill>
              <a:schemeClr val="accent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Группа 276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278" name="Группа 277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282" name="Прямоугольник 281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83" name="Рисунок 28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279" name="TextBox 278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Организация отбора </a:t>
              </a:r>
              <a:r>
                <a:rPr lang="ru-RU" sz="20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граждан, пребывающих в запасе</a:t>
              </a: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,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для </a:t>
              </a:r>
              <a:r>
                <a:rPr lang="ru-RU" sz="2000" b="1" dirty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заключения контракта о пребывании в мобилизационном людском резерве</a:t>
              </a:r>
              <a:endParaRPr lang="ru-RU" sz="1994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280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5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1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t>2</a:t>
              </a:r>
              <a:endParaRPr lang="ru-RU" kern="0" cap="none" dirty="0">
                <a:ln>
                  <a:noFill/>
                </a:ln>
                <a:solidFill>
                  <a:prstClr val="black"/>
                </a:soli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623274" y="754642"/>
            <a:ext cx="7494661" cy="5970898"/>
          </a:xfrm>
          <a:prstGeom prst="rect">
            <a:avLst/>
          </a:prstGeom>
          <a:gradFill>
            <a:gsLst>
              <a:gs pos="0">
                <a:schemeClr val="bg1">
                  <a:alpha val="56000"/>
                </a:schemeClr>
              </a:gs>
              <a:gs pos="37000">
                <a:schemeClr val="bg1">
                  <a:alpha val="42000"/>
                </a:schemeClr>
              </a:gs>
              <a:gs pos="100000">
                <a:schemeClr val="accent1">
                  <a:lumMod val="60000"/>
                  <a:lumOff val="40000"/>
                  <a:alpha val="41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just"/>
            <a:endParaRPr lang="ru-RU" sz="13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70604" y="839647"/>
            <a:ext cx="7200000" cy="648000"/>
          </a:xfrm>
          <a:prstGeom prst="roundRect">
            <a:avLst/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 cap="flat" cmpd="sng" algn="ctr">
            <a:gradFill>
              <a:gsLst>
                <a:gs pos="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lIns="36000" tIns="36000" rIns="36000" bIns="36000" rtlCol="0" anchor="ctr"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I 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этап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0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ОТБОР ГРАЖДАН </a:t>
            </a:r>
            <a:endParaRPr lang="ru-RU" sz="1600" b="1" kern="0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70604" y="3959912"/>
            <a:ext cx="7200000" cy="648000"/>
          </a:xfrm>
          <a:prstGeom prst="roundRect">
            <a:avLst/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 cap="flat" cmpd="sng" algn="ctr">
            <a:gradFill>
              <a:gsLst>
                <a:gs pos="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lIns="36000" tIns="36000" rIns="36000" bIns="36000" rtlCol="0" anchor="ctr">
            <a:no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II </a:t>
            </a:r>
            <a:r>
              <a:rPr lang="ru-RU" sz="2000" b="1" kern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этап</a:t>
            </a:r>
            <a:endParaRPr lang="ru-RU" sz="2000" b="1" kern="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kern="0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ПРИЕМ КАНДИДАТОВ В ВОИНСКОЙ ЧАСТИ И ЗАКЛЮЧЕНИЕ С НИМИ КОНТРАКТОВ</a:t>
            </a:r>
            <a:endParaRPr lang="ru-RU" sz="1600" b="1" kern="0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70604" y="1597912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Проведение информационно-справочной и агитационной работы</a:t>
            </a:r>
            <a:endParaRPr lang="ru-RU" sz="16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70604" y="2248177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Изучение кандидатов в ходе личных бесед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70604" y="2898442"/>
            <a:ext cx="7200000" cy="951205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Проверка соответствие медицинским, физическим и профессионально-психологическим </a:t>
            </a:r>
            <a:r>
              <a:rPr lang="ru-RU" sz="1600" b="1" dirty="0"/>
              <a:t>требованиям военной </a:t>
            </a:r>
            <a:r>
              <a:rPr lang="ru-RU" sz="1600" b="1" dirty="0" smtClean="0"/>
              <a:t>службы к </a:t>
            </a:r>
            <a:r>
              <a:rPr lang="ru-RU" sz="1600" b="1" dirty="0"/>
              <a:t>конкретным военно-учетным специальностям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70604" y="5368442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Заключение контракта с кандидатом</a:t>
            </a:r>
            <a:endParaRPr lang="ru-RU" sz="16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70604" y="4718177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Организация работы </a:t>
            </a:r>
            <a:r>
              <a:rPr lang="ru-RU" sz="1600" b="1" dirty="0">
                <a:solidFill>
                  <a:srgbClr val="000000"/>
                </a:solidFill>
              </a:rPr>
              <a:t>аттестационной комиссии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70604" y="6018709"/>
            <a:ext cx="7200000" cy="540000"/>
          </a:xfrm>
          <a:prstGeom prst="roundRect">
            <a:avLst>
              <a:gd name="adj" fmla="val 20337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ru-RU" sz="1600" b="1" dirty="0" smtClean="0"/>
              <a:t>Организация учета резервистов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37500" t="20556" r="33437" b="7777"/>
          <a:stretch/>
        </p:blipFill>
        <p:spPr>
          <a:xfrm>
            <a:off x="946524" y="1867912"/>
            <a:ext cx="3504741" cy="4861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20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marL="0" marR="0" lvl="0" indent="0" algn="ctr" defTabSz="6997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Основные источники отбора граждан в мобилизационный людской резерв  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6339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marL="0" marR="0" lvl="0" indent="0" algn="ctr" defTabSz="96382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5" name="Номер слайда 1"/>
          <p:cNvSpPr txBox="1">
            <a:spLocks/>
          </p:cNvSpPr>
          <p:nvPr/>
        </p:nvSpPr>
        <p:spPr>
          <a:xfrm>
            <a:off x="10957176" y="3426"/>
            <a:ext cx="1231340" cy="684927"/>
          </a:xfrm>
          <a:prstGeom prst="rect">
            <a:avLst/>
          </a:prstGeom>
          <a:noFill/>
          <a:ln w="6350" cap="rnd" cmpd="dbl">
            <a:noFill/>
            <a:rou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 wrap="square" lIns="0" tIns="0" rIns="0" bIns="0" rtlCol="0" anchor="ctr">
            <a:noAutofit/>
          </a:bodyPr>
          <a:lstStyle>
            <a:defPPr>
              <a:defRPr lang="ru-RU"/>
            </a:defPPr>
            <a:lvl1pPr>
              <a:defRPr sz="2800" b="1" cap="all">
                <a:ln w="0"/>
                <a:gradFill flip="none">
                  <a:gsLst>
                    <a:gs pos="0">
                      <a:srgbClr val="629DD1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29DD1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29DD1">
                        <a:shade val="65000"/>
                        <a:satMod val="130000"/>
                      </a:srgbClr>
                    </a:gs>
                    <a:gs pos="92000">
                      <a:srgbClr val="629DD1">
                        <a:shade val="50000"/>
                        <a:satMod val="120000"/>
                      </a:srgbClr>
                    </a:gs>
                    <a:gs pos="100000">
                      <a:srgbClr val="629DD1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marL="0" marR="0" lvl="0" indent="0" algn="ctr" defTabSz="96382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Arial" pitchFamily="34" charset="0"/>
              </a:rPr>
              <a:t>3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12541">
            <a:off x="-192480" y="-1192451"/>
            <a:ext cx="11969916" cy="92108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spPr>
      </p:pic>
      <p:grpSp>
        <p:nvGrpSpPr>
          <p:cNvPr id="46" name="Группа 45"/>
          <p:cNvGrpSpPr/>
          <p:nvPr/>
        </p:nvGrpSpPr>
        <p:grpSpPr>
          <a:xfrm>
            <a:off x="30363" y="1272458"/>
            <a:ext cx="4332937" cy="4549698"/>
            <a:chOff x="-1116632" y="887669"/>
            <a:chExt cx="3249703" cy="3412273"/>
          </a:xfrm>
        </p:grpSpPr>
        <p:sp>
          <p:nvSpPr>
            <p:cNvPr id="47" name="Овал 46"/>
            <p:cNvSpPr/>
            <p:nvPr/>
          </p:nvSpPr>
          <p:spPr>
            <a:xfrm>
              <a:off x="-1079931" y="1152575"/>
              <a:ext cx="3115541" cy="3147367"/>
            </a:xfrm>
            <a:prstGeom prst="ellipse">
              <a:avLst/>
            </a:prstGeom>
            <a:solidFill>
              <a:sysClr val="window" lastClr="FFFFFF">
                <a:alpha val="27000"/>
              </a:sysClr>
            </a:solidFill>
            <a:ln w="6350" cap="flat" cmpd="sng" algn="ctr">
              <a:solidFill>
                <a:sysClr val="window" lastClr="FFFFFF">
                  <a:alpha val="48000"/>
                </a:sys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-1000583" y="1235897"/>
              <a:ext cx="2956844" cy="2980722"/>
            </a:xfrm>
            <a:prstGeom prst="ellipse">
              <a:avLst/>
            </a:prstGeom>
            <a:solidFill>
              <a:sysClr val="window" lastClr="FFFFFF">
                <a:alpha val="17000"/>
              </a:sysClr>
            </a:solidFill>
            <a:ln w="57150" cap="flat" cmpd="sng" algn="ctr">
              <a:gradFill>
                <a:gsLst>
                  <a:gs pos="0">
                    <a:sysClr val="window" lastClr="FFFFFF">
                      <a:alpha val="69000"/>
                    </a:sysClr>
                  </a:gs>
                  <a:gs pos="100000">
                    <a:sysClr val="window" lastClr="FFFFFF">
                      <a:lumMod val="84000"/>
                      <a:alpha val="15000"/>
                    </a:sysClr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wrap="none" rtlCol="0" anchor="ctr"/>
            <a:lstStyle/>
            <a:p>
              <a:pPr algn="ctr">
                <a:defRPr/>
              </a:pPr>
              <a:endParaRPr lang="ru-RU" sz="2667" b="1" kern="0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5000"/>
                    </a:prstClr>
                  </a:outerShdw>
                  <a:reflection blurRad="25400" stA="18000" endPos="54000" dir="5400000" sy="-100000" algn="bl" rotWithShape="0"/>
                </a:effectLst>
                <a:latin typeface="Arial"/>
                <a:cs typeface="Arial" panose="020B0604020202020204" pitchFamily="34" charset="0"/>
              </a:endParaRPr>
            </a:p>
          </p:txBody>
        </p:sp>
        <p:graphicFrame>
          <p:nvGraphicFramePr>
            <p:cNvPr id="49" name="Диаграмма 4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9510945"/>
                </p:ext>
              </p:extLst>
            </p:nvPr>
          </p:nvGraphicFramePr>
          <p:xfrm>
            <a:off x="-1116632" y="1158910"/>
            <a:ext cx="3249703" cy="3009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0" name="Овал 49"/>
            <p:cNvSpPr/>
            <p:nvPr/>
          </p:nvSpPr>
          <p:spPr>
            <a:xfrm>
              <a:off x="-192387" y="2019707"/>
              <a:ext cx="1340452" cy="1413103"/>
            </a:xfrm>
            <a:prstGeom prst="ellipse">
              <a:avLst/>
            </a:prstGeom>
            <a:noFill/>
            <a:ln w="6985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lumMod val="84000"/>
                      <a:alpha val="42000"/>
                    </a:sysClr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1219170">
                <a:defRPr/>
              </a:pPr>
              <a:endParaRPr lang="ru-RU" sz="1467" b="1" kern="0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-647226" y="1604849"/>
              <a:ext cx="2184450" cy="2242817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0"/>
                  </a:sysClr>
                </a:gs>
                <a:gs pos="100000">
                  <a:sysClr val="window" lastClr="FFFFFF">
                    <a:lumMod val="87000"/>
                    <a:alpha val="0"/>
                  </a:sysClr>
                </a:gs>
              </a:gsLst>
              <a:lin ang="5400000" scaled="0"/>
            </a:gradFill>
            <a:ln w="105251" cap="flat" cmpd="dbl" algn="ctr">
              <a:solidFill>
                <a:srgbClr val="4F81BD">
                  <a:lumMod val="20000"/>
                  <a:lumOff val="80000"/>
                  <a:alpha val="33000"/>
                </a:srgbClr>
              </a:solidFill>
              <a:prstDash val="solid"/>
            </a:ln>
            <a:effectLst>
              <a:outerShdw sx="127000" sy="127000" algn="ctr" rotWithShape="0">
                <a:sysClr val="window" lastClr="FFFFFF">
                  <a:alpha val="20000"/>
                </a:sysClr>
              </a:outerShdw>
            </a:effectLst>
          </p:spPr>
          <p:txBody>
            <a:bodyPr lIns="103632" tIns="51816" rIns="103632" bIns="51816" rtlCol="0" anchor="ctr"/>
            <a:lstStyle/>
            <a:p>
              <a:pPr algn="ctr" defTabSz="1219170">
                <a:defRPr/>
              </a:pPr>
              <a:endParaRPr lang="ru-RU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-287324" y="1947036"/>
              <a:ext cx="1530326" cy="1558445"/>
            </a:xfrm>
            <a:prstGeom prst="ellipse">
              <a:avLst/>
            </a:prstGeom>
            <a:solidFill>
              <a:sysClr val="window" lastClr="FFFFFF">
                <a:alpha val="17000"/>
              </a:sysClr>
            </a:solidFill>
            <a:ln w="57150" cap="flat" cmpd="sng" algn="ctr">
              <a:gradFill>
                <a:gsLst>
                  <a:gs pos="0">
                    <a:sysClr val="window" lastClr="FFFFFF">
                      <a:alpha val="69000"/>
                    </a:sysClr>
                  </a:gs>
                  <a:gs pos="100000">
                    <a:sysClr val="window" lastClr="FFFFFF">
                      <a:lumMod val="84000"/>
                      <a:alpha val="15000"/>
                    </a:sysClr>
                  </a:gs>
                </a:gsLst>
                <a:lin ang="5400000" scaled="1"/>
              </a:gradFill>
              <a:prstDash val="solid"/>
            </a:ln>
            <a:effectLst/>
          </p:spPr>
          <p:txBody>
            <a:bodyPr wrap="none" rtlCol="0" anchor="ctr"/>
            <a:lstStyle/>
            <a:p>
              <a:pPr algn="ctr" defTabSz="1219170">
                <a:defRPr/>
              </a:pPr>
              <a:endParaRPr lang="ru-RU" sz="2667" b="1" kern="0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63500" sx="102000" sy="102000" algn="ctr" rotWithShape="0">
                    <a:prstClr val="black">
                      <a:alpha val="5000"/>
                    </a:prstClr>
                  </a:outerShdw>
                  <a:reflection blurRad="25400" stA="18000" endPos="54000" dir="5400000" sy="-100000" algn="bl" rotWithShape="0"/>
                </a:effectLst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 flipH="1">
              <a:off x="-361288" y="1889941"/>
              <a:ext cx="1667452" cy="166745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68000"/>
                  </a:sysClr>
                </a:gs>
                <a:gs pos="73000">
                  <a:sysClr val="window" lastClr="FFFFFF">
                    <a:lumMod val="95000"/>
                    <a:alpha val="87000"/>
                  </a:sysClr>
                </a:gs>
              </a:gsLst>
              <a:lin ang="2700000" scaled="1"/>
            </a:gradFill>
            <a:ln w="6350" cap="flat" cmpd="sng" algn="ctr">
              <a:solidFill>
                <a:srgbClr val="4F81BD">
                  <a:shade val="50000"/>
                  <a:alpha val="6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28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 defTabSz="1219170">
                <a:defRPr/>
              </a:pPr>
              <a:endParaRPr lang="ru-RU" sz="2400" b="1" kern="0" dirty="0"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-351314" y="887669"/>
              <a:ext cx="1325027" cy="200236"/>
            </a:xfrm>
            <a:prstGeom prst="roundRect">
              <a:avLst>
                <a:gd name="adj" fmla="val 0"/>
              </a:avLst>
            </a:prstGeom>
            <a:noFill/>
            <a:ln w="152400" cap="flat" cmpd="sng" algn="ctr">
              <a:noFill/>
              <a:prstDash val="solid"/>
            </a:ln>
            <a:effectLst/>
          </p:spPr>
          <p:txBody>
            <a:bodyPr wrap="none" rtlCol="0" anchor="ctr"/>
            <a:lstStyle/>
            <a:p>
              <a:pPr>
                <a:lnSpc>
                  <a:spcPct val="80000"/>
                </a:lnSpc>
                <a:defRPr/>
              </a:pPr>
              <a:r>
                <a:rPr lang="ru-RU" sz="2133" b="1" i="1" dirty="0" smtClean="0">
                  <a:ln w="3175">
                    <a:noFill/>
                  </a:ln>
                  <a:gradFill flip="none" rotWithShape="1">
                    <a:gsLst>
                      <a:gs pos="0">
                        <a:srgbClr val="4A7096">
                          <a:lumMod val="58000"/>
                        </a:srgbClr>
                      </a:gs>
                      <a:gs pos="50000">
                        <a:srgbClr val="496F95">
                          <a:lumMod val="93000"/>
                        </a:srgbClr>
                      </a:gs>
                      <a:gs pos="100000">
                        <a:srgbClr val="6E8EAD">
                          <a:lumMod val="90000"/>
                        </a:srgbClr>
                      </a:gs>
                    </a:gsLst>
                    <a:lin ang="16200000" scaled="1"/>
                    <a:tileRect/>
                  </a:gradFill>
                  <a:effectLst>
                    <a:glow rad="76200">
                      <a:prstClr val="white"/>
                    </a:glow>
                  </a:effectLst>
                  <a:latin typeface="Arial"/>
                  <a:cs typeface="Arial" pitchFamily="34" charset="0"/>
                </a:rPr>
                <a:t>РЕЗЕРВИСТЫ</a:t>
              </a:r>
              <a:endParaRPr lang="ru-RU" sz="4800" b="1" i="1" dirty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Impact" panose="020B0806030902050204" pitchFamily="34" charset="0"/>
                <a:cs typeface="Arial" pitchFamily="34" charset="0"/>
              </a:endParaRPr>
            </a:p>
          </p:txBody>
        </p:sp>
      </p:grpSp>
      <p:cxnSp>
        <p:nvCxnSpPr>
          <p:cNvPr id="57" name="Соединительная линия уступом 35"/>
          <p:cNvCxnSpPr/>
          <p:nvPr/>
        </p:nvCxnSpPr>
        <p:spPr>
          <a:xfrm flipH="1">
            <a:off x="3572829" y="2565105"/>
            <a:ext cx="1759344" cy="1014743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37"/>
          <p:cNvCxnSpPr>
            <a:stCxn id="38" idx="1"/>
          </p:cNvCxnSpPr>
          <p:nvPr/>
        </p:nvCxnSpPr>
        <p:spPr>
          <a:xfrm flipH="1">
            <a:off x="3571525" y="3739821"/>
            <a:ext cx="1755088" cy="2700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37"/>
          <p:cNvCxnSpPr>
            <a:stCxn id="40" idx="1"/>
          </p:cNvCxnSpPr>
          <p:nvPr/>
        </p:nvCxnSpPr>
        <p:spPr>
          <a:xfrm flipH="1" flipV="1">
            <a:off x="3518230" y="4013711"/>
            <a:ext cx="1325684" cy="934405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35"/>
          <p:cNvCxnSpPr/>
          <p:nvPr/>
        </p:nvCxnSpPr>
        <p:spPr>
          <a:xfrm flipH="1">
            <a:off x="3011471" y="1289198"/>
            <a:ext cx="1451196" cy="1238103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37"/>
          <p:cNvCxnSpPr/>
          <p:nvPr/>
        </p:nvCxnSpPr>
        <p:spPr>
          <a:xfrm flipH="1" flipV="1">
            <a:off x="3193412" y="4714124"/>
            <a:ext cx="1425079" cy="162292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/>
            <a:tailEnd type="oval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C:\Users\Timofeev30\Desktop\Новая папка\Боец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32" y="2580575"/>
            <a:ext cx="1292079" cy="21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3607052" y="1050837"/>
            <a:ext cx="4800000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ГРАЖДАНЕ, ПРЕБЫВАЮЩИЕ В ЗАПАСЕ </a:t>
            </a:r>
          </a:p>
          <a:p>
            <a:pPr algn="ctr"/>
            <a:r>
              <a:rPr lang="ru-RU" sz="1600" b="1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(</a:t>
            </a:r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ПЕРВОГО РАЗРЯДА )</a:t>
            </a:r>
            <a:endParaRPr lang="ru-RU" sz="1600" b="1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36849" y="2158763"/>
            <a:ext cx="4686512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ВЕТЕРАНЫ БОЕВЫХ ДЕЙСТВИЙ</a:t>
            </a:r>
            <a:endParaRPr lang="ru-RU" sz="1600" b="1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894162" y="5741139"/>
            <a:ext cx="4800000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РАБОТНИКИ КРУПНЫХ</a:t>
            </a:r>
          </a:p>
          <a:p>
            <a:pPr algn="ctr"/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ПРЕДПРИЯТИЙ И ОРГАНИЗАЦИЙ</a:t>
            </a:r>
            <a:endParaRPr lang="ru-RU" sz="1600" b="1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326613" y="3331821"/>
            <a:ext cx="5098066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ВОЙСКОВЫЕ  КАЗАЧЬИ ОБЩЕСТВА</a:t>
            </a:r>
            <a:endParaRPr lang="ru-RU" sz="1600" b="1" dirty="0">
              <a:gradFill flip="none" rotWithShape="1">
                <a:gsLst>
                  <a:gs pos="0">
                    <a:prstClr val="white">
                      <a:shade val="67500"/>
                      <a:satMod val="115000"/>
                      <a:lumMod val="30000"/>
                      <a:lumOff val="70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43913" y="4540116"/>
            <a:ext cx="4800000" cy="816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88FA4"/>
              </a:gs>
              <a:gs pos="100000">
                <a:srgbClr val="58748C"/>
              </a:gs>
            </a:gsLst>
            <a:lin ang="5400000" scaled="0"/>
          </a:gradFill>
          <a:ln w="12700"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0000"/>
              </a:lnSpc>
              <a:tabLst>
                <a:tab pos="269875" algn="l"/>
              </a:tabLst>
              <a:defRPr/>
            </a:pPr>
            <a:r>
              <a:rPr lang="ru-RU" sz="1600" b="1" dirty="0">
                <a:gradFill flip="none" rotWithShape="1">
                  <a:gsLst>
                    <a:gs pos="0">
                      <a:prstClr val="white">
                        <a:shade val="67500"/>
                        <a:satMod val="115000"/>
                        <a:lumMod val="30000"/>
                        <a:lumOff val="70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СОТРУДНИКИ ЧАСТНЫХ ОХРАННЫХ ПРЕДПРИЯТИЙ</a:t>
            </a:r>
          </a:p>
        </p:txBody>
      </p:sp>
      <p:pic>
        <p:nvPicPr>
          <p:cNvPr id="43" name="Рисунок 42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611" y="1680885"/>
            <a:ext cx="1440000" cy="1440000"/>
          </a:xfrm>
          <a:prstGeom prst="ellipse">
            <a:avLst/>
          </a:prstGeom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70" y="665965"/>
            <a:ext cx="1442828" cy="1440000"/>
          </a:xfrm>
          <a:prstGeom prst="ellipse">
            <a:avLst/>
          </a:prstGeom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0" name="Рисунок 489"/>
          <p:cNvPicPr preferRelativeResize="0">
            <a:picLocks/>
          </p:cNvPicPr>
          <p:nvPr/>
        </p:nvPicPr>
        <p:blipFill rotWithShape="1">
          <a:blip r:embed="rId12"/>
          <a:srcRect l="6318" t="6027" r="5532" b="6027"/>
          <a:stretch/>
        </p:blipFill>
        <p:spPr bwMode="auto">
          <a:xfrm flipH="1">
            <a:off x="10305057" y="2940750"/>
            <a:ext cx="1440000" cy="1440000"/>
          </a:xfrm>
          <a:prstGeom prst="ellipse">
            <a:avLst/>
          </a:prstGeom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7" name="Picture 11" descr="0000"/>
          <p:cNvPicPr preferRelativeResize="0">
            <a:picLocks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874" r="24918" b="50901"/>
          <a:stretch/>
        </p:blipFill>
        <p:spPr bwMode="auto">
          <a:xfrm>
            <a:off x="8481603" y="5409411"/>
            <a:ext cx="1440000" cy="1440000"/>
          </a:xfrm>
          <a:prstGeom prst="ellipse">
            <a:avLst/>
          </a:prstGeom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" name="Рисунок 66" descr="https://avatars.mds.yandex.net/get-pdb/1239772/29af7ba5-ee75-46fb-aefb-860293b97b17/s1200?webp=false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213" y="4233255"/>
            <a:ext cx="1476000" cy="1476000"/>
          </a:xfrm>
          <a:prstGeom prst="ellipse">
            <a:avLst/>
          </a:prstGeom>
          <a:solidFill>
            <a:schemeClr val="bg1"/>
          </a:solidFill>
          <a:ln w="12700" cap="rnd">
            <a:solidFill>
              <a:srgbClr val="4589D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74" name="Скругленный прямоугольник 73"/>
          <p:cNvSpPr/>
          <p:nvPr/>
        </p:nvSpPr>
        <p:spPr>
          <a:xfrm>
            <a:off x="1280148" y="3748507"/>
            <a:ext cx="1778246" cy="1182061"/>
          </a:xfrm>
          <a:prstGeom prst="roundRect">
            <a:avLst>
              <a:gd name="adj" fmla="val 0"/>
            </a:avLst>
          </a:prstGeom>
          <a:noFill/>
          <a:ln w="152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4800" b="1" dirty="0" smtClean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Impact" panose="020B0806030902050204" pitchFamily="34" charset="0"/>
                <a:cs typeface="Arial" pitchFamily="34" charset="0"/>
              </a:rPr>
              <a:t>100</a:t>
            </a:r>
            <a:r>
              <a:rPr lang="ru-RU" sz="800" b="1" dirty="0" smtClean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Impact" panose="020B0806030902050204" pitchFamily="34" charset="0"/>
                <a:cs typeface="Arial" pitchFamily="34" charset="0"/>
              </a:rPr>
              <a:t>    </a:t>
            </a:r>
            <a:r>
              <a:rPr lang="ru-RU" sz="2000" b="1" dirty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Arial"/>
                <a:cs typeface="Arial" pitchFamily="34" charset="0"/>
              </a:rPr>
              <a:t>тыс</a:t>
            </a:r>
            <a:r>
              <a:rPr lang="ru-RU" sz="2000" b="1" dirty="0" smtClean="0">
                <a:ln w="3175">
                  <a:noFill/>
                </a:ln>
                <a:gradFill flip="none" rotWithShape="1">
                  <a:gsLst>
                    <a:gs pos="0">
                      <a:srgbClr val="4A7096">
                        <a:lumMod val="58000"/>
                      </a:srgbClr>
                    </a:gs>
                    <a:gs pos="50000">
                      <a:srgbClr val="496F95">
                        <a:lumMod val="93000"/>
                      </a:srgbClr>
                    </a:gs>
                    <a:gs pos="100000">
                      <a:srgbClr val="6E8EAD">
                        <a:lumMod val="90000"/>
                      </a:srgbClr>
                    </a:gs>
                  </a:gsLst>
                  <a:lin ang="16200000" scaled="1"/>
                  <a:tileRect/>
                </a:gradFill>
                <a:effectLst>
                  <a:glow rad="76200">
                    <a:prstClr val="white"/>
                  </a:glow>
                </a:effectLst>
                <a:latin typeface="Arial"/>
                <a:cs typeface="Arial" pitchFamily="34" charset="0"/>
              </a:rPr>
              <a:t>.</a:t>
            </a:r>
            <a:endParaRPr lang="ru-RU" sz="2000" b="1" dirty="0">
              <a:ln w="3175">
                <a:noFill/>
              </a:ln>
              <a:gradFill flip="none" rotWithShape="1">
                <a:gsLst>
                  <a:gs pos="0">
                    <a:srgbClr val="4A7096">
                      <a:lumMod val="58000"/>
                    </a:srgbClr>
                  </a:gs>
                  <a:gs pos="50000">
                    <a:srgbClr val="496F95">
                      <a:lumMod val="93000"/>
                    </a:srgbClr>
                  </a:gs>
                  <a:gs pos="100000">
                    <a:srgbClr val="6E8EAD">
                      <a:lumMod val="90000"/>
                    </a:srgbClr>
                  </a:gs>
                </a:gsLst>
                <a:lin ang="16200000" scaled="1"/>
                <a:tileRect/>
              </a:gradFill>
              <a:effectLst>
                <a:glow rad="76200">
                  <a:prstClr val="white"/>
                </a:glow>
              </a:effectLst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5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Организация взаимодействия с органами исполнительной власти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субъектов Российской Федерации</a:t>
              </a:r>
              <a:endParaRPr lang="ru-RU" sz="1994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5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t>4</a:t>
              </a:r>
              <a:endParaRPr lang="ru-RU" kern="0" cap="none" dirty="0">
                <a:ln>
                  <a:noFill/>
                </a:ln>
                <a:solidFill>
                  <a:prstClr val="black"/>
                </a:soli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50494" t="19018" r="20635" b="8939"/>
          <a:stretch/>
        </p:blipFill>
        <p:spPr>
          <a:xfrm>
            <a:off x="3258194" y="1679303"/>
            <a:ext cx="3576682" cy="50203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0892" t="19452" r="50131" b="8317"/>
          <a:stretch/>
        </p:blipFill>
        <p:spPr>
          <a:xfrm>
            <a:off x="31864" y="754641"/>
            <a:ext cx="3589688" cy="5033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984999" y="871807"/>
            <a:ext cx="5040000" cy="1702809"/>
          </a:xfrm>
          <a:prstGeom prst="rect">
            <a:avLst/>
          </a:prstGeom>
          <a:gradFill rotWithShape="1">
            <a:gsLst>
              <a:gs pos="0">
                <a:srgbClr val="ED7D31">
                  <a:lumMod val="40000"/>
                  <a:lumOff val="60000"/>
                </a:srgbClr>
              </a:gs>
              <a:gs pos="50000">
                <a:srgbClr val="ED7D31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050" b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взаимодействие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с главами субъектов Российской Федерации,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руководителями крупных предприятий,  общественных организаций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, в том числе ветеранов боевых действий,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частных охранных предприятий и атаманами войсковых казачьих обществ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по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вопросам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отбора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и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призыва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граждан 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мобилизационном людской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резерв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4999" y="5932818"/>
            <a:ext cx="5040000" cy="710869"/>
          </a:xfrm>
          <a:prstGeom prst="rect">
            <a:avLst/>
          </a:prstGeom>
          <a:gradFill rotWithShape="1">
            <a:gsLst>
              <a:gs pos="98000">
                <a:sysClr val="window" lastClr="FFFFFF"/>
              </a:gs>
              <a:gs pos="0">
                <a:srgbClr val="70AD47">
                  <a:lumMod val="40000"/>
                  <a:lumOff val="60000"/>
                </a:srgbClr>
              </a:gs>
              <a:gs pos="51000">
                <a:srgbClr val="70AD47">
                  <a:lumMod val="20000"/>
                  <a:lumOff val="8000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indent="447675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600" b="1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формирование положительного общественного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мнения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/>
            </a:r>
            <a:b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у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граждан Российской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Федерации о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пребывании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в резерве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4999" y="4902843"/>
            <a:ext cx="5040000" cy="710869"/>
          </a:xfrm>
          <a:prstGeom prst="rect">
            <a:avLst/>
          </a:prstGeom>
          <a:gradFill rotWithShape="1">
            <a:gsLst>
              <a:gs pos="98000">
                <a:sysClr val="window" lastClr="FFFFFF"/>
              </a:gs>
              <a:gs pos="0">
                <a:srgbClr val="70AD47">
                  <a:lumMod val="40000"/>
                  <a:lumOff val="60000"/>
                </a:srgbClr>
              </a:gs>
              <a:gs pos="51000">
                <a:srgbClr val="70AD47">
                  <a:lumMod val="20000"/>
                  <a:lumOff val="8000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indent="447675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600" b="1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проведение агитационной работы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среди граждан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/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с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участием средств массовой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информации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4999" y="2893720"/>
            <a:ext cx="5040000" cy="693955"/>
          </a:xfrm>
          <a:prstGeom prst="rect">
            <a:avLst/>
          </a:prstGeom>
          <a:gradFill rotWithShape="1">
            <a:gsLst>
              <a:gs pos="0">
                <a:srgbClr val="FFC000">
                  <a:lumMod val="40000"/>
                  <a:lumOff val="60000"/>
                </a:srgbClr>
              </a:gs>
              <a:gs pos="50000">
                <a:srgbClr val="FFC000">
                  <a:lumMod val="20000"/>
                  <a:lumOff val="80000"/>
                </a:srgbClr>
              </a:gs>
              <a:gs pos="100000">
                <a:sysClr val="window" lastClr="FFFFFF"/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050" b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привлечение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центров занятости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населения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к работе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по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отбору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граждан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4999" y="3906779"/>
            <a:ext cx="5040000" cy="67696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0">
                <a:schemeClr val="bg1">
                  <a:lumMod val="85000"/>
                </a:schemeClr>
              </a:gs>
              <a:gs pos="51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1778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72000" rIns="72000" bIns="72000" anchor="ctr" anchorCtr="0">
            <a:noAutofit/>
          </a:bodyPr>
          <a:lstStyle>
            <a:defPPr>
              <a:defRPr lang="ru-RU"/>
            </a:defPPr>
            <a:lvl1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tabLst>
                <a:tab pos="269875" algn="l"/>
              </a:tabLst>
              <a:defRPr sz="1050" b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медицинское освидетельствование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граждан,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поступающих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резерв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учетом эпидемиологической обстановки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регионе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6" descr="E:\Рабочий стол -  Ветлов\Подготовка рук. ФОИВ, ОИВ в ВАГШ\Слайды, лекции и справки по обучению ФОИВ в ВАГШ\Фото ФОИВ ВАГШ\Фото  ФОИВ май 2019\IMG_80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23" y="871807"/>
            <a:ext cx="1720653" cy="1220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r="922"/>
          <a:stretch/>
        </p:blipFill>
        <p:spPr>
          <a:xfrm>
            <a:off x="5128983" y="4352106"/>
            <a:ext cx="1691131" cy="927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https://1tulatv.ru/sites/default/files/regnum_picture_1493245715732732_normal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1862" r="26055" b="2567"/>
          <a:stretch/>
        </p:blipFill>
        <p:spPr bwMode="auto">
          <a:xfrm>
            <a:off x="5110055" y="5675617"/>
            <a:ext cx="728769" cy="730456"/>
          </a:xfrm>
          <a:prstGeom prst="ellipse">
            <a:avLst/>
          </a:prstGeom>
        </p:spPr>
      </p:pic>
      <p:pic>
        <p:nvPicPr>
          <p:cNvPr id="24" name="Рисунок 18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9" b="31799"/>
          <a:stretch>
            <a:fillRect/>
          </a:stretch>
        </p:blipFill>
        <p:spPr bwMode="auto">
          <a:xfrm>
            <a:off x="5643860" y="5512846"/>
            <a:ext cx="1290339" cy="101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0" descr="C:\Users\ab2601.S\Desktop\Для Козака\e21483ab8a939b5da6643449121c1b18ea879bf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5" y="5886541"/>
            <a:ext cx="1476485" cy="971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/>
          <a:stretch/>
        </p:blipFill>
        <p:spPr>
          <a:xfrm>
            <a:off x="1678763" y="5823674"/>
            <a:ext cx="1492306" cy="109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29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0" b="14638"/>
          <a:stretch/>
        </p:blipFill>
        <p:spPr>
          <a:xfrm>
            <a:off x="-922226" y="1431499"/>
            <a:ext cx="5965018" cy="658062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378" r="51363" b="-378"/>
          <a:stretch/>
        </p:blipFill>
        <p:spPr>
          <a:xfrm>
            <a:off x="7704291" y="1039627"/>
            <a:ext cx="49022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050" y="298589"/>
            <a:ext cx="13204825" cy="684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Шестиугольник 5"/>
          <p:cNvSpPr/>
          <p:nvPr/>
        </p:nvSpPr>
        <p:spPr>
          <a:xfrm flipH="1">
            <a:off x="13543024" y="1550392"/>
            <a:ext cx="4104524" cy="720000"/>
          </a:xfrm>
          <a:prstGeom prst="hexagon">
            <a:avLst>
              <a:gd name="adj" fmla="val 27533"/>
              <a:gd name="vf" fmla="val 115470"/>
            </a:avLst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79000">
                <a:schemeClr val="bg1">
                  <a:lumMod val="85000"/>
                </a:schemeClr>
              </a:gs>
              <a:gs pos="2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74965" y="1550410"/>
            <a:ext cx="3197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Гражданин, </a:t>
            </a:r>
          </a:p>
          <a:p>
            <a:pPr algn="ctr">
              <a:defRPr/>
            </a:pPr>
            <a:r>
              <a:rPr lang="ru-RU" sz="2000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пребывающий в запасе</a:t>
            </a:r>
            <a:endParaRPr lang="ru-RU" sz="2000" b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 flipH="1">
            <a:off x="23259684" y="1550392"/>
            <a:ext cx="3382445" cy="720000"/>
          </a:xfrm>
          <a:prstGeom prst="hexagon">
            <a:avLst>
              <a:gd name="adj" fmla="val 27533"/>
              <a:gd name="vf" fmla="val 115470"/>
            </a:avLst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80000">
                <a:schemeClr val="accent1">
                  <a:lumMod val="60000"/>
                  <a:lumOff val="40000"/>
                </a:schemeClr>
              </a:gs>
              <a:gs pos="13000">
                <a:schemeClr val="accent1">
                  <a:lumMod val="7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53476" y="1653315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Резервист</a:t>
            </a:r>
            <a:endParaRPr lang="ru-RU" sz="2800" b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 flipH="1">
            <a:off x="18201789" y="7490513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45878" y="7502797"/>
            <a:ext cx="393409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Срок готовности к выполнению </a:t>
            </a:r>
          </a:p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задач по предназначению</a:t>
            </a:r>
          </a:p>
          <a:p>
            <a:pPr algn="ctr">
              <a:lnSpc>
                <a:spcPct val="86000"/>
              </a:lnSpc>
              <a:defRPr/>
            </a:pPr>
            <a:r>
              <a:rPr lang="ru-RU" sz="1200" b="1" i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(сутки)</a:t>
            </a:r>
            <a:endParaRPr lang="ru-RU" sz="12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Шеврон 17"/>
          <p:cNvSpPr/>
          <p:nvPr/>
        </p:nvSpPr>
        <p:spPr>
          <a:xfrm>
            <a:off x="17485486" y="7490513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Шеврон 18"/>
          <p:cNvSpPr/>
          <p:nvPr/>
        </p:nvSpPr>
        <p:spPr>
          <a:xfrm rot="10800000">
            <a:off x="22574622" y="7490513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23470" y="7582719"/>
            <a:ext cx="636603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3600" dirty="0" smtClean="0">
                <a:ln w="3175">
                  <a:solidFill>
                    <a:srgbClr val="FF0000"/>
                  </a:solidFill>
                </a:ln>
                <a:solidFill>
                  <a:prstClr val="white"/>
                </a:solidFill>
                <a:latin typeface="Impact" panose="020B0806030902050204" pitchFamily="34" charset="0"/>
              </a:rPr>
              <a:t>20</a:t>
            </a:r>
            <a:endParaRPr lang="ru-RU" sz="3600" dirty="0">
              <a:ln w="3175">
                <a:solidFill>
                  <a:srgbClr val="FF0000"/>
                </a:solidFill>
              </a:ln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03822" y="7619682"/>
            <a:ext cx="40982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  <a:endParaRPr lang="ru-RU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Шестиугольник 11"/>
          <p:cNvSpPr/>
          <p:nvPr/>
        </p:nvSpPr>
        <p:spPr>
          <a:xfrm flipH="1">
            <a:off x="18188350" y="1550171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026920" y="1646572"/>
            <a:ext cx="4856498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Медицинское обеспечение </a:t>
            </a:r>
          </a:p>
          <a:p>
            <a:pPr algn="ctr">
              <a:lnSpc>
                <a:spcPct val="86000"/>
              </a:lnSpc>
              <a:defRPr/>
            </a:pPr>
            <a:r>
              <a:rPr lang="ru-RU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в военно-медицинских организациях</a:t>
            </a:r>
            <a:endParaRPr lang="ru-RU" sz="1200" b="1" i="1" kern="0" spc="-2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Шеврон 24"/>
          <p:cNvSpPr/>
          <p:nvPr/>
        </p:nvSpPr>
        <p:spPr>
          <a:xfrm rot="10800000">
            <a:off x="22561183" y="1550171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16322" y="1632273"/>
            <a:ext cx="40982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+</a:t>
            </a:r>
          </a:p>
        </p:txBody>
      </p:sp>
      <p:sp>
        <p:nvSpPr>
          <p:cNvPr id="28" name="Шестиугольник 11"/>
          <p:cNvSpPr/>
          <p:nvPr/>
        </p:nvSpPr>
        <p:spPr>
          <a:xfrm flipH="1">
            <a:off x="18188350" y="2312783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532439" y="2318683"/>
            <a:ext cx="393409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Ежемесячные и ежегодные </a:t>
            </a:r>
          </a:p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стимулирующие выплаты</a:t>
            </a:r>
            <a:endParaRPr lang="ru-RU" sz="1200" b="1" kern="0" dirty="0" smtClean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6000"/>
              </a:lnSpc>
              <a:defRPr/>
            </a:pPr>
            <a:r>
              <a:rPr lang="ru-RU" sz="1200" b="1" i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(на общую сумму тыс. руб.)</a:t>
            </a:r>
            <a:endParaRPr lang="ru-RU" sz="10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Шестиугольник 11"/>
          <p:cNvSpPr/>
          <p:nvPr/>
        </p:nvSpPr>
        <p:spPr>
          <a:xfrm flipH="1">
            <a:off x="18188350" y="3743997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34" name="Шестиугольник 11"/>
          <p:cNvSpPr/>
          <p:nvPr/>
        </p:nvSpPr>
        <p:spPr>
          <a:xfrm flipH="1">
            <a:off x="18188350" y="4506609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136088" y="3759078"/>
            <a:ext cx="4697120" cy="687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sz="15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Внеочередное преимущественное право </a:t>
            </a:r>
            <a:br>
              <a:rPr lang="ru-RU" sz="15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</a:br>
            <a:r>
              <a:rPr lang="ru-RU" sz="15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приема членов семей резервистов в </a:t>
            </a:r>
          </a:p>
          <a:p>
            <a:pPr algn="ctr">
              <a:lnSpc>
                <a:spcPct val="86000"/>
              </a:lnSpc>
              <a:defRPr/>
            </a:pPr>
            <a:r>
              <a:rPr lang="ru-RU" sz="15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дошкольные и образовательные организации </a:t>
            </a:r>
            <a:endParaRPr lang="ru-RU" sz="1500" b="1" i="1" kern="0" spc="-2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Шестиугольник 11"/>
          <p:cNvSpPr/>
          <p:nvPr/>
        </p:nvSpPr>
        <p:spPr>
          <a:xfrm flipH="1">
            <a:off x="18188350" y="6025195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632627" y="4478581"/>
            <a:ext cx="373371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Льготы при поступлении </a:t>
            </a:r>
            <a:b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</a:b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в военные ВУЗы резервистам </a:t>
            </a:r>
            <a:b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</a:b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и членам их семей</a:t>
            </a:r>
            <a:endParaRPr lang="ru-RU" sz="12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Шестиугольник 11"/>
          <p:cNvSpPr/>
          <p:nvPr/>
        </p:nvSpPr>
        <p:spPr>
          <a:xfrm flipH="1">
            <a:off x="18188350" y="6782797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8275620" y="6038215"/>
            <a:ext cx="4387740" cy="701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sz="17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Выдача продовольственного пайка по </a:t>
            </a:r>
            <a:endParaRPr lang="en-US" sz="1700" b="1" kern="0" spc="-20" dirty="0" smtClean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6000"/>
              </a:lnSpc>
              <a:defRPr/>
            </a:pPr>
            <a:r>
              <a:rPr lang="ru-RU" sz="1700" b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нормам снабжения военнослужащего</a:t>
            </a:r>
          </a:p>
          <a:p>
            <a:pPr algn="ctr">
              <a:lnSpc>
                <a:spcPct val="86000"/>
              </a:lnSpc>
              <a:defRPr/>
            </a:pPr>
            <a:r>
              <a:rPr lang="ru-RU" sz="1200" b="1" i="1" kern="0" spc="-2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(продуктового набора)</a:t>
            </a:r>
            <a:endParaRPr lang="ru-RU" sz="1000" b="1" i="1" kern="0" spc="-2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354585" y="6792645"/>
            <a:ext cx="4219423" cy="727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sz="1600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Бесплатные абонементы на тренировки в спортивных комплексах Минобороны России</a:t>
            </a:r>
            <a:endParaRPr lang="ru-RU" sz="11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Шестиугольник 11"/>
          <p:cNvSpPr/>
          <p:nvPr/>
        </p:nvSpPr>
        <p:spPr>
          <a:xfrm flipH="1">
            <a:off x="18188350" y="5269221"/>
            <a:ext cx="4564153" cy="72000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8545878" y="5260056"/>
            <a:ext cx="384913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Право на бесплатное обучение 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на курсах дополнительного 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образования в военных ВУЗах</a:t>
            </a:r>
            <a:endParaRPr lang="ru-RU" sz="12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Шеврон 46"/>
          <p:cNvSpPr/>
          <p:nvPr/>
        </p:nvSpPr>
        <p:spPr>
          <a:xfrm rot="10800000">
            <a:off x="22561180" y="2316372"/>
            <a:ext cx="891293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531817" y="2513608"/>
            <a:ext cx="802317" cy="3185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15-20</a:t>
            </a:r>
          </a:p>
        </p:txBody>
      </p:sp>
      <p:sp>
        <p:nvSpPr>
          <p:cNvPr id="49" name="Шеврон 48"/>
          <p:cNvSpPr/>
          <p:nvPr/>
        </p:nvSpPr>
        <p:spPr>
          <a:xfrm rot="10800000">
            <a:off x="22561183" y="3743997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03965" y="3821812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1" name="Шеврон 50"/>
          <p:cNvSpPr/>
          <p:nvPr/>
        </p:nvSpPr>
        <p:spPr>
          <a:xfrm rot="10800000">
            <a:off x="22561183" y="4506609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03965" y="4591374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3" name="Шеврон 52"/>
          <p:cNvSpPr/>
          <p:nvPr/>
        </p:nvSpPr>
        <p:spPr>
          <a:xfrm rot="10800000">
            <a:off x="22561183" y="5260056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803965" y="5357857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5" name="Шеврон 54"/>
          <p:cNvSpPr/>
          <p:nvPr/>
        </p:nvSpPr>
        <p:spPr>
          <a:xfrm rot="10800000">
            <a:off x="22561183" y="6025195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803965" y="6130014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7" name="Шеврон 56"/>
          <p:cNvSpPr/>
          <p:nvPr/>
        </p:nvSpPr>
        <p:spPr>
          <a:xfrm rot="10800000">
            <a:off x="22561183" y="6782797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03965" y="6850604"/>
            <a:ext cx="409820" cy="6093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59" name="Шестиугольник 11"/>
          <p:cNvSpPr/>
          <p:nvPr/>
        </p:nvSpPr>
        <p:spPr>
          <a:xfrm flipH="1">
            <a:off x="18188350" y="3071202"/>
            <a:ext cx="4564153" cy="625990"/>
          </a:xfrm>
          <a:custGeom>
            <a:avLst/>
            <a:gdLst>
              <a:gd name="connsiteX0" fmla="*/ 0 w 4643686"/>
              <a:gd name="connsiteY0" fmla="*/ 377824 h 755648"/>
              <a:gd name="connsiteX1" fmla="*/ 208053 w 4643686"/>
              <a:gd name="connsiteY1" fmla="*/ 0 h 755648"/>
              <a:gd name="connsiteX2" fmla="*/ 4435633 w 4643686"/>
              <a:gd name="connsiteY2" fmla="*/ 0 h 755648"/>
              <a:gd name="connsiteX3" fmla="*/ 4643686 w 4643686"/>
              <a:gd name="connsiteY3" fmla="*/ 377824 h 755648"/>
              <a:gd name="connsiteX4" fmla="*/ 4435633 w 4643686"/>
              <a:gd name="connsiteY4" fmla="*/ 755648 h 755648"/>
              <a:gd name="connsiteX5" fmla="*/ 208053 w 4643686"/>
              <a:gd name="connsiteY5" fmla="*/ 755648 h 755648"/>
              <a:gd name="connsiteX6" fmla="*/ 0 w 4643686"/>
              <a:gd name="connsiteY6" fmla="*/ 377824 h 755648"/>
              <a:gd name="connsiteX0" fmla="*/ 0 w 4435633"/>
              <a:gd name="connsiteY0" fmla="*/ 377824 h 755648"/>
              <a:gd name="connsiteX1" fmla="*/ 208053 w 4435633"/>
              <a:gd name="connsiteY1" fmla="*/ 0 h 755648"/>
              <a:gd name="connsiteX2" fmla="*/ 4435633 w 4435633"/>
              <a:gd name="connsiteY2" fmla="*/ 0 h 755648"/>
              <a:gd name="connsiteX3" fmla="*/ 4253161 w 4435633"/>
              <a:gd name="connsiteY3" fmla="*/ 358774 h 755648"/>
              <a:gd name="connsiteX4" fmla="*/ 4435633 w 4435633"/>
              <a:gd name="connsiteY4" fmla="*/ 755648 h 755648"/>
              <a:gd name="connsiteX5" fmla="*/ 208053 w 4435633"/>
              <a:gd name="connsiteY5" fmla="*/ 755648 h 755648"/>
              <a:gd name="connsiteX6" fmla="*/ 0 w 4435633"/>
              <a:gd name="connsiteY6" fmla="*/ 377824 h 755648"/>
              <a:gd name="connsiteX0" fmla="*/ 230097 w 4227580"/>
              <a:gd name="connsiteY0" fmla="*/ 34924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30097 w 4227580"/>
              <a:gd name="connsiteY6" fmla="*/ 349249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5877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73769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6264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60548 w 4227580"/>
              <a:gd name="connsiteY3" fmla="*/ 3812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20362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203629 w 4227580"/>
              <a:gd name="connsiteY6" fmla="*/ 389235 h 755648"/>
              <a:gd name="connsiteX0" fmla="*/ 174221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4221 w 4227580"/>
              <a:gd name="connsiteY6" fmla="*/ 389235 h 755648"/>
              <a:gd name="connsiteX0" fmla="*/ 168339 w 4227580"/>
              <a:gd name="connsiteY0" fmla="*/ 389235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68339 w 4227580"/>
              <a:gd name="connsiteY6" fmla="*/ 389235 h 755648"/>
              <a:gd name="connsiteX0" fmla="*/ 179368 w 4227580"/>
              <a:gd name="connsiteY0" fmla="*/ 391734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9368 w 4227580"/>
              <a:gd name="connsiteY6" fmla="*/ 391734 h 755648"/>
              <a:gd name="connsiteX0" fmla="*/ 177162 w 4227580"/>
              <a:gd name="connsiteY0" fmla="*/ 376739 h 755648"/>
              <a:gd name="connsiteX1" fmla="*/ 0 w 4227580"/>
              <a:gd name="connsiteY1" fmla="*/ 0 h 755648"/>
              <a:gd name="connsiteX2" fmla="*/ 4227580 w 4227580"/>
              <a:gd name="connsiteY2" fmla="*/ 0 h 755648"/>
              <a:gd name="connsiteX3" fmla="*/ 4045108 w 4227580"/>
              <a:gd name="connsiteY3" fmla="*/ 378766 h 755648"/>
              <a:gd name="connsiteX4" fmla="*/ 4227580 w 4227580"/>
              <a:gd name="connsiteY4" fmla="*/ 755648 h 755648"/>
              <a:gd name="connsiteX5" fmla="*/ 0 w 4227580"/>
              <a:gd name="connsiteY5" fmla="*/ 755648 h 755648"/>
              <a:gd name="connsiteX6" fmla="*/ 177162 w 4227580"/>
              <a:gd name="connsiteY6" fmla="*/ 376739 h 75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7580" h="755648">
                <a:moveTo>
                  <a:pt x="177162" y="376739"/>
                </a:moveTo>
                <a:lnTo>
                  <a:pt x="0" y="0"/>
                </a:lnTo>
                <a:lnTo>
                  <a:pt x="4227580" y="0"/>
                </a:lnTo>
                <a:lnTo>
                  <a:pt x="4045108" y="378766"/>
                </a:lnTo>
                <a:lnTo>
                  <a:pt x="4227580" y="755648"/>
                </a:lnTo>
                <a:lnTo>
                  <a:pt x="0" y="755648"/>
                </a:lnTo>
                <a:lnTo>
                  <a:pt x="177162" y="376739"/>
                </a:lnTo>
                <a:close/>
              </a:path>
            </a:pathLst>
          </a:custGeom>
          <a:gradFill flip="none" rotWithShape="1">
            <a:gsLst>
              <a:gs pos="24000">
                <a:schemeClr val="bg1">
                  <a:lumMod val="6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 w="6350" cap="flat" cmpd="sng" algn="ctr">
            <a:gradFill>
              <a:gsLst>
                <a:gs pos="0">
                  <a:srgbClr val="4F81BD">
                    <a:lumMod val="5000"/>
                    <a:lumOff val="95000"/>
                  </a:srgbClr>
                </a:gs>
                <a:gs pos="74000">
                  <a:srgbClr val="4F81BD">
                    <a:lumMod val="45000"/>
                    <a:lumOff val="55000"/>
                  </a:srgbClr>
                </a:gs>
                <a:gs pos="83000">
                  <a:srgbClr val="4F81BD">
                    <a:lumMod val="45000"/>
                    <a:lumOff val="55000"/>
                  </a:srgbClr>
                </a:gs>
                <a:gs pos="100000">
                  <a:srgbClr val="4F81BD">
                    <a:lumMod val="30000"/>
                    <a:lumOff val="70000"/>
                  </a:srgbClr>
                </a:gs>
              </a:gsLst>
              <a:lin ang="5400000" scaled="1"/>
            </a:gra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/>
            <a:endParaRPr lang="ru-RU" sz="2000" kern="0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8283705" y="3098098"/>
            <a:ext cx="4327374" cy="568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6000"/>
              </a:lnSpc>
              <a:defRPr/>
            </a:pPr>
            <a:r>
              <a:rPr lang="ru-RU" b="1" kern="0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26253F"/>
                    </a:gs>
                  </a:gsLst>
                  <a:lin ang="16200000" scaled="0"/>
                  <a:tileRect/>
                </a:gradFill>
                <a:latin typeface="Arial" pitchFamily="34" charset="0"/>
                <a:cs typeface="Arial" pitchFamily="34" charset="0"/>
              </a:rPr>
              <a:t>Дополнительные (неоплачиваемые) сутки к отпуску</a:t>
            </a:r>
            <a:endParaRPr lang="ru-RU" sz="1200" b="1" i="1" kern="0" dirty="0">
              <a:gradFill flip="none" rotWithShape="1">
                <a:gsLst>
                  <a:gs pos="0">
                    <a:srgbClr val="002060"/>
                  </a:gs>
                  <a:gs pos="100000">
                    <a:srgbClr val="26253F"/>
                  </a:gs>
                </a:gsLst>
                <a:lin ang="162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Шеврон 60"/>
          <p:cNvSpPr/>
          <p:nvPr/>
        </p:nvSpPr>
        <p:spPr>
          <a:xfrm rot="10800000">
            <a:off x="22561181" y="3071202"/>
            <a:ext cx="891291" cy="629253"/>
          </a:xfrm>
          <a:prstGeom prst="chevron">
            <a:avLst>
              <a:gd name="adj" fmla="val 2732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669332" y="3220748"/>
            <a:ext cx="555877" cy="3323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5-10</a:t>
            </a:r>
          </a:p>
        </p:txBody>
      </p:sp>
      <p:sp>
        <p:nvSpPr>
          <p:cNvPr id="65" name="Шеврон 64"/>
          <p:cNvSpPr/>
          <p:nvPr/>
        </p:nvSpPr>
        <p:spPr>
          <a:xfrm>
            <a:off x="17472047" y="1550171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733840" y="1262859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836814" y="2512611"/>
            <a:ext cx="40982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Impact" panose="020B0806030902050204" pitchFamily="34" charset="0"/>
              </a:rPr>
              <a:t>-</a:t>
            </a:r>
            <a:endParaRPr lang="ru-RU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sp>
        <p:nvSpPr>
          <p:cNvPr id="69" name="Шеврон 68"/>
          <p:cNvSpPr/>
          <p:nvPr/>
        </p:nvSpPr>
        <p:spPr>
          <a:xfrm>
            <a:off x="17472047" y="2329336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733840" y="2041614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1" name="Шеврон 70"/>
          <p:cNvSpPr/>
          <p:nvPr/>
        </p:nvSpPr>
        <p:spPr>
          <a:xfrm>
            <a:off x="17472047" y="3071203"/>
            <a:ext cx="891291" cy="643592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7733840" y="2769244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3" name="Шеврон 72"/>
          <p:cNvSpPr/>
          <p:nvPr/>
        </p:nvSpPr>
        <p:spPr>
          <a:xfrm>
            <a:off x="17472047" y="3743997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733840" y="3431021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5" name="Шеврон 74"/>
          <p:cNvSpPr/>
          <p:nvPr/>
        </p:nvSpPr>
        <p:spPr>
          <a:xfrm>
            <a:off x="17472047" y="4506609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733840" y="4201465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7" name="Шеврон 76"/>
          <p:cNvSpPr/>
          <p:nvPr/>
        </p:nvSpPr>
        <p:spPr>
          <a:xfrm>
            <a:off x="17472047" y="5260056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7733840" y="4969656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79" name="Шеврон 78"/>
          <p:cNvSpPr/>
          <p:nvPr/>
        </p:nvSpPr>
        <p:spPr>
          <a:xfrm>
            <a:off x="17472047" y="6025195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733840" y="5711015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81" name="Шеврон 80"/>
          <p:cNvSpPr/>
          <p:nvPr/>
        </p:nvSpPr>
        <p:spPr>
          <a:xfrm>
            <a:off x="17472047" y="6782797"/>
            <a:ext cx="891291" cy="720000"/>
          </a:xfrm>
          <a:prstGeom prst="chevron">
            <a:avLst>
              <a:gd name="adj" fmla="val 2732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733840" y="6500690"/>
            <a:ext cx="409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ru-RU"/>
            </a:defPPr>
            <a:lvl1pPr algn="ctr">
              <a:defRPr>
                <a:ln w="3175">
                  <a:solidFill>
                    <a:srgbClr val="FF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sz="7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grpSp>
        <p:nvGrpSpPr>
          <p:cNvPr id="87" name="Группа 86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3" name="Рисунок 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89" name="TextBox 88"/>
            <p:cNvSpPr txBox="1"/>
            <p:nvPr/>
          </p:nvSpPr>
          <p:spPr>
            <a:xfrm>
              <a:off x="568735" y="9526"/>
              <a:ext cx="10384958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prstClr val="black"/>
                  </a:solidFill>
                  <a:latin typeface="Arial Narrow" pitchFamily="34" charset="0"/>
                  <a:cs typeface="Arial" pitchFamily="34" charset="0"/>
                </a:rPr>
                <a:t>Преимущества пребывания в мобилизационном людском резерве</a:t>
              </a:r>
              <a:endParaRPr lang="ru-RU" sz="1994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5" y="76951"/>
              <a:ext cx="596289" cy="53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r>
                <a:rPr lang="ru-RU" kern="0" cap="none" dirty="0" smtClean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t>5</a:t>
              </a:r>
              <a:endParaRPr lang="ru-RU" kern="0" cap="none" dirty="0">
                <a:ln>
                  <a:noFill/>
                </a:ln>
                <a:solidFill>
                  <a:prstClr val="black"/>
                </a:soli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65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12700">
          <a:solidFill>
            <a:srgbClr val="FF000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 prstMaterial="dkEdge">
          <a:bevelT/>
          <a:bevelB/>
        </a:sp3d>
      </a:spPr>
      <a:bodyPr wrap="square">
        <a:spAutoFit/>
      </a:bodyPr>
      <a:lstStyle>
        <a:defPPr algn="just">
          <a:defRPr sz="1300" i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15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15037</TotalTime>
  <Words>567</Words>
  <Application>Microsoft Office PowerPoint</Application>
  <PresentationFormat>Широкоэкранный</PresentationFormat>
  <Paragraphs>163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Impact</vt:lpstr>
      <vt:lpstr>Myriad Pro Cond</vt:lpstr>
      <vt:lpstr>Times New Roman</vt:lpstr>
      <vt:lpstr>8_Тема Office</vt:lpstr>
      <vt:lpstr>Оформление по умолчанию</vt:lpstr>
      <vt:lpstr>7_Тема Office</vt:lpstr>
      <vt:lpstr>21_Тема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User47885</cp:lastModifiedBy>
  <cp:revision>625</cp:revision>
  <cp:lastPrinted>2021-06-24T11:25:11Z</cp:lastPrinted>
  <dcterms:created xsi:type="dcterms:W3CDTF">2020-05-11T07:43:26Z</dcterms:created>
  <dcterms:modified xsi:type="dcterms:W3CDTF">2021-07-27T05:43:30Z</dcterms:modified>
</cp:coreProperties>
</file>