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6" r:id="rId2"/>
    <p:sldId id="307" r:id="rId3"/>
    <p:sldId id="260" r:id="rId4"/>
    <p:sldId id="274" r:id="rId5"/>
    <p:sldId id="266" r:id="rId6"/>
    <p:sldId id="271" r:id="rId7"/>
    <p:sldId id="270" r:id="rId8"/>
    <p:sldId id="273" r:id="rId9"/>
    <p:sldId id="272" r:id="rId10"/>
    <p:sldId id="275" r:id="rId11"/>
    <p:sldId id="276" r:id="rId12"/>
    <p:sldId id="293" r:id="rId13"/>
    <p:sldId id="292" r:id="rId14"/>
    <p:sldId id="265" r:id="rId15"/>
    <p:sldId id="295" r:id="rId16"/>
    <p:sldId id="279" r:id="rId17"/>
    <p:sldId id="277" r:id="rId18"/>
    <p:sldId id="262" r:id="rId19"/>
    <p:sldId id="294" r:id="rId20"/>
    <p:sldId id="288" r:id="rId21"/>
    <p:sldId id="284" r:id="rId22"/>
    <p:sldId id="303" r:id="rId23"/>
    <p:sldId id="297" r:id="rId24"/>
    <p:sldId id="304" r:id="rId25"/>
    <p:sldId id="305" r:id="rId26"/>
    <p:sldId id="300" r:id="rId27"/>
    <p:sldId id="301" r:id="rId28"/>
    <p:sldId id="296" r:id="rId29"/>
  </p:sldIdLst>
  <p:sldSz cx="6858000" cy="9906000" type="A4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E1"/>
    <a:srgbClr val="FFFFBD"/>
    <a:srgbClr val="BCE6BD"/>
    <a:srgbClr val="008A00"/>
    <a:srgbClr val="FFCC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08" autoAdjust="0"/>
    <p:restoredTop sz="93735" autoAdjust="0"/>
  </p:normalViewPr>
  <p:slideViewPr>
    <p:cSldViewPr>
      <p:cViewPr varScale="1">
        <p:scale>
          <a:sx n="70" d="100"/>
          <a:sy n="70" d="100"/>
        </p:scale>
        <p:origin x="1614" y="60"/>
      </p:cViewPr>
      <p:guideLst>
        <p:guide orient="horz" pos="31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/>
          <a:lstStyle>
            <a:lvl1pPr algn="r">
              <a:defRPr sz="1200"/>
            </a:lvl1pPr>
          </a:lstStyle>
          <a:p>
            <a:fld id="{701FDD40-B463-4AE6-8074-F91CE49B2F70}" type="datetimeFigureOut">
              <a:rPr lang="ru-RU" smtClean="0"/>
              <a:pPr/>
              <a:t>пт 20.10.23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09788" y="744538"/>
            <a:ext cx="25781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2" tIns="45701" rIns="91402" bIns="4570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1" y="4716464"/>
            <a:ext cx="5438774" cy="4467225"/>
          </a:xfrm>
          <a:prstGeom prst="rect">
            <a:avLst/>
          </a:prstGeom>
        </p:spPr>
        <p:txBody>
          <a:bodyPr vert="horz" lIns="91402" tIns="45701" rIns="91402" bIns="4570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 anchor="b"/>
          <a:lstStyle>
            <a:lvl1pPr algn="r">
              <a:defRPr sz="1200"/>
            </a:lvl1pPr>
          </a:lstStyle>
          <a:p>
            <a:fld id="{21EE2145-B48C-424F-8C3F-479724AFEE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715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E2145-B48C-424F-8C3F-479724AFEEA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37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3077282"/>
            <a:ext cx="5829300" cy="212336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пт 20.10.23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пт 20.10.23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96700"/>
            <a:ext cx="1543050" cy="845220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96700"/>
            <a:ext cx="4514850" cy="845220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пт 20.10.23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пт 20.10.23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пт 20.10.23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311401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311401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пт 20.10.23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пт 20.10.23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пт 20.10.23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пт 20.10.23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пт 20.10.23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пт 20.10.23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311401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пт 20.10.23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6.png"/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12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microsoft.com/office/2007/relationships/hdphoto" Target="../media/hdphoto7.wdp"/><Relationship Id="rId4" Type="http://schemas.openxmlformats.org/officeDocument/2006/relationships/image" Target="../media/image10.jpeg"/><Relationship Id="rId9" Type="http://schemas.openxmlformats.org/officeDocument/2006/relationships/image" Target="../media/image34.png"/><Relationship Id="rId1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4.jpeg"/><Relationship Id="rId7" Type="http://schemas.openxmlformats.org/officeDocument/2006/relationships/image" Target="../media/image10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8.png"/><Relationship Id="rId4" Type="http://schemas.openxmlformats.org/officeDocument/2006/relationships/image" Target="../media/image45.jpeg"/><Relationship Id="rId9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.png"/><Relationship Id="rId3" Type="http://schemas.openxmlformats.org/officeDocument/2006/relationships/image" Target="../media/image50.png"/><Relationship Id="rId7" Type="http://schemas.microsoft.com/office/2007/relationships/hdphoto" Target="../media/hdphoto10.wdp"/><Relationship Id="rId12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microsoft.com/office/2007/relationships/hdphoto" Target="../media/hdphoto12.wdp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.pn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" r="52578"/>
          <a:stretch/>
        </p:blipFill>
        <p:spPr>
          <a:xfrm flipH="1">
            <a:off x="2688" y="-15552"/>
            <a:ext cx="6855312" cy="993710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1" y="-6127"/>
            <a:ext cx="6853238" cy="993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-76122" y="7226640"/>
            <a:ext cx="6895153" cy="2648745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64704" y="1487915"/>
            <a:ext cx="5328592" cy="389713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Команда вежливых людей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2439" y="7689304"/>
            <a:ext cx="615491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БАРС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02278" y="7113240"/>
            <a:ext cx="3280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_StamperRg&amp;Bt" panose="040F0703050807070607" pitchFamily="82" charset="-52"/>
              </a:rPr>
              <a:t>ПРОЕКТ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16364" y="9275221"/>
            <a:ext cx="1051891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30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2022</a:t>
            </a:r>
            <a:endParaRPr lang="ru-RU" sz="3300" dirty="0">
              <a:ln w="3175">
                <a:gradFill>
                  <a:gsLst>
                    <a:gs pos="0">
                      <a:srgbClr val="374F63">
                        <a:lumMod val="41000"/>
                        <a:lumOff val="59000"/>
                      </a:srgbClr>
                    </a:gs>
                    <a:gs pos="100000">
                      <a:srgbClr val="374F63">
                        <a:lumMod val="29000"/>
                      </a:srgbClr>
                    </a:gs>
                  </a:gsLst>
                  <a:lin ang="5400000" scaled="1"/>
                </a:gradFill>
              </a:ln>
              <a:gradFill flip="none" rotWithShape="1">
                <a:gsLst>
                  <a:gs pos="0">
                    <a:prstClr val="white">
                      <a:lumMod val="85000"/>
                    </a:prstClr>
                  </a:gs>
                  <a:gs pos="50000">
                    <a:prstClr val="white">
                      <a:lumMod val="9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Impact" panose="020B0806030902050204" pitchFamily="34" charset="0"/>
              <a:cs typeface="Arial" pitchFamily="34" charset="0"/>
            </a:endParaRPr>
          </a:p>
        </p:txBody>
      </p:sp>
      <p:pic>
        <p:nvPicPr>
          <p:cNvPr id="7" name="Рисунок 2"/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r="1" b="-90"/>
          <a:stretch/>
        </p:blipFill>
        <p:spPr bwMode="auto">
          <a:xfrm>
            <a:off x="-37152" y="56569"/>
            <a:ext cx="124721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67812" y="444962"/>
            <a:ext cx="23744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АРМИЯ РОССИИ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689" y="9017386"/>
            <a:ext cx="685531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spc="-100" dirty="0">
                <a:solidFill>
                  <a:srgbClr val="FF0000"/>
                </a:solidFill>
                <a:latin typeface="a_StamperRg&amp;Bt" panose="040F0703050807070607" pitchFamily="82" charset="-52"/>
                <a:cs typeface="Aharoni" panose="02010803020104030203" pitchFamily="2" charset="-79"/>
              </a:rPr>
              <a:t>Б</a:t>
            </a:r>
            <a:r>
              <a:rPr lang="ru-RU" sz="2000" spc="-100" dirty="0">
                <a:latin typeface="a_StamperRg&amp;Bt" panose="040F0703050807070607" pitchFamily="82" charset="-52"/>
                <a:cs typeface="Aharoni" panose="02010803020104030203" pitchFamily="2" charset="-79"/>
              </a:rPr>
              <a:t>оевой </a:t>
            </a:r>
            <a:r>
              <a:rPr lang="ru-RU" sz="2400" spc="-100" dirty="0">
                <a:solidFill>
                  <a:srgbClr val="FF0000"/>
                </a:solidFill>
                <a:latin typeface="a_StamperRg&amp;Bt" panose="040F0703050807070607" pitchFamily="82" charset="-52"/>
                <a:cs typeface="Aharoni" panose="02010803020104030203" pitchFamily="2" charset="-79"/>
              </a:rPr>
              <a:t>а</a:t>
            </a:r>
            <a:r>
              <a:rPr lang="ru-RU" sz="2000" spc="-100" dirty="0">
                <a:latin typeface="a_StamperRg&amp;Bt" panose="040F0703050807070607" pitchFamily="82" charset="-52"/>
                <a:cs typeface="Aharoni" panose="02010803020104030203" pitchFamily="2" charset="-79"/>
              </a:rPr>
              <a:t>рмейский </a:t>
            </a:r>
            <a:r>
              <a:rPr lang="ru-RU" sz="2400" spc="-100" dirty="0">
                <a:solidFill>
                  <a:srgbClr val="FF0000"/>
                </a:solidFill>
                <a:latin typeface="a_StamperRg&amp;Bt" panose="040F0703050807070607" pitchFamily="82" charset="-52"/>
                <a:cs typeface="Aharoni" panose="02010803020104030203" pitchFamily="2" charset="-79"/>
              </a:rPr>
              <a:t>р</a:t>
            </a:r>
            <a:r>
              <a:rPr lang="ru-RU" sz="2000" spc="-100" dirty="0">
                <a:latin typeface="a_StamperRg&amp;Bt" panose="040F0703050807070607" pitchFamily="82" charset="-52"/>
                <a:cs typeface="Aharoni" panose="02010803020104030203" pitchFamily="2" charset="-79"/>
              </a:rPr>
              <a:t>езерв </a:t>
            </a:r>
            <a:r>
              <a:rPr lang="ru-RU" sz="2400" spc="-100" dirty="0">
                <a:solidFill>
                  <a:srgbClr val="FF0000"/>
                </a:solidFill>
                <a:latin typeface="a_StamperRg&amp;Bt" panose="040F0703050807070607" pitchFamily="82" charset="-52"/>
                <a:cs typeface="Aharoni" panose="02010803020104030203" pitchFamily="2" charset="-79"/>
              </a:rPr>
              <a:t>С</a:t>
            </a:r>
            <a:r>
              <a:rPr lang="ru-RU" sz="2000" spc="-100" dirty="0">
                <a:latin typeface="a_StamperRg&amp;Bt" panose="040F0703050807070607" pitchFamily="82" charset="-52"/>
                <a:cs typeface="Aharoni" panose="02010803020104030203" pitchFamily="2" charset="-79"/>
              </a:rPr>
              <a:t>траны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1A45837-2AE4-41AF-B00C-6BB7DC53F7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40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В Москве непривитых студентов перестанут допускать к очным занятиям | Общая  Газет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760" y="200472"/>
            <a:ext cx="53371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146" name="Picture 2" descr="D:\документы\медиа\13.07\skshu_kavkaz_2020_19.09.2020_1200_3-881x5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" y="3477176"/>
            <a:ext cx="4392994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D:\документы\медиа\13.07\wr-9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360" y="6753200"/>
            <a:ext cx="459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AA01EDD-C9B0-4AD8-A08D-5F928B652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07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Группа 189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1" name="Группа 190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1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2" name="Группа 191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3" name="Овал 192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5" name="Прямоугольник 4"/>
          <p:cNvSpPr/>
          <p:nvPr/>
        </p:nvSpPr>
        <p:spPr>
          <a:xfrm rot="20632764">
            <a:off x="-3482809" y="438169"/>
            <a:ext cx="14041560" cy="4586356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 rot="20544549">
            <a:off x="223497" y="1477517"/>
            <a:ext cx="580357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возможность пройти подготовку, переподготовку или повышение квалификации 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</a:t>
            </a:r>
            <a:r>
              <a:rPr lang="ru-RU" sz="2800" dirty="0">
                <a:solidFill>
                  <a:prstClr val="black"/>
                </a:solidFill>
                <a:latin typeface="a_StamperRg&amp;Bt" panose="040F0703050807070607" pitchFamily="82" charset="-52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a_StamperRg&amp;Bt" panose="040F0703050807070607" pitchFamily="82" charset="-52"/>
              </a:rPr>
              <a:t>35</a:t>
            </a:r>
            <a:r>
              <a:rPr lang="ru-RU" sz="2800" dirty="0">
                <a:solidFill>
                  <a:prstClr val="black"/>
                </a:solidFill>
                <a:latin typeface="a_StamperRg&amp;Bt" panose="040F0703050807070607" pitchFamily="82" charset="-52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вузах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Минобороны России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 </a:t>
            </a:r>
            <a:r>
              <a:rPr lang="ru-RU" sz="3600" dirty="0">
                <a:solidFill>
                  <a:srgbClr val="FF0000"/>
                </a:solidFill>
                <a:latin typeface="a_StamperRg&amp;Bt" panose="040F0703050807070607" pitchFamily="82" charset="-52"/>
              </a:rPr>
              <a:t>159</a:t>
            </a:r>
            <a:r>
              <a:rPr lang="ru-RU" sz="2800" dirty="0">
                <a:solidFill>
                  <a:prstClr val="black"/>
                </a:solidFill>
                <a:latin typeface="a_StamperRg&amp;Bt" panose="040F0703050807070607" pitchFamily="82" charset="-52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гражданским специальностям и профессиям</a:t>
            </a:r>
          </a:p>
          <a:p>
            <a:pPr algn="ctr"/>
            <a:endParaRPr lang="ru-RU" sz="2800" dirty="0">
              <a:solidFill>
                <a:prstClr val="black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632764">
            <a:off x="-3254501" y="5832914"/>
            <a:ext cx="14041560" cy="3121227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 rot="20607925">
            <a:off x="-6318" y="6822570"/>
            <a:ext cx="65647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совершенствование навыков владения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иностранными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языками с их носителями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ходе совместных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776154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/>
          </p:cNvPicPr>
          <p:nvPr/>
        </p:nvPicPr>
        <p:blipFill rotWithShape="1">
          <a:blip r:embed="rId2" cstate="print"/>
          <a:srcRect l="10638" t="3888" r="3750" b="9815"/>
          <a:stretch/>
        </p:blipFill>
        <p:spPr>
          <a:xfrm>
            <a:off x="2061368" y="6753200"/>
            <a:ext cx="4680000" cy="30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194" name="Picture 2" descr="D:\документы\медиа\13.07\scale_1200 (2)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128464"/>
            <a:ext cx="4680000" cy="30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8195" name="Picture 3" descr="D:\документы\медиа\13.07\unnamed (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288" y="3296816"/>
            <a:ext cx="4572000" cy="3365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63E6F49-EEAD-46C6-A68D-B6C632540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72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Группа 191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3" name="Группа 192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3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4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4" name="Группа 193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5" name="Овал 194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5" name="Прямоугольник 4"/>
          <p:cNvSpPr/>
          <p:nvPr/>
        </p:nvSpPr>
        <p:spPr>
          <a:xfrm rot="20632764">
            <a:off x="-3779638" y="480205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632764">
            <a:off x="-3295157" y="6730991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059895" y="3469881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 rot="20607925">
            <a:off x="162771" y="6770260"/>
            <a:ext cx="6081655" cy="2334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800">
                <a:solidFill>
                  <a:schemeClr val="tx1"/>
                </a:solidFill>
                <a:latin typeface="a_StamperRg&amp;Bt" panose="040F0703050807070607" pitchFamily="82" charset="-52"/>
              </a:defRPr>
            </a:lvl1pPr>
          </a:lstStyle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Размещение и проживание   на полигоне в автономных полевых лагерях в соответствии с лучшими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мировыми стандартами</a:t>
            </a:r>
          </a:p>
        </p:txBody>
      </p:sp>
      <p:sp>
        <p:nvSpPr>
          <p:cNvPr id="10" name="Прямоугольник 9"/>
          <p:cNvSpPr/>
          <p:nvPr/>
        </p:nvSpPr>
        <p:spPr>
          <a:xfrm rot="20615497">
            <a:off x="-122080" y="979936"/>
            <a:ext cx="6935108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ГОСУДАРСТВЕННЫЕ ГАРАНТИИ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БЕСПЛАТНОГО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ОКАЗАНИЯ МЕДИЦИНСКОЙ ПОМОЩИ </a:t>
            </a:r>
          </a:p>
        </p:txBody>
      </p:sp>
      <p:sp>
        <p:nvSpPr>
          <p:cNvPr id="11" name="Прямоугольник 10"/>
          <p:cNvSpPr/>
          <p:nvPr/>
        </p:nvSpPr>
        <p:spPr>
          <a:xfrm rot="20615497">
            <a:off x="-903310" y="4144635"/>
            <a:ext cx="8367045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Квалифицированное 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Медицинское обслуживание 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учреждениях 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минобороны России </a:t>
            </a:r>
          </a:p>
        </p:txBody>
      </p:sp>
    </p:spTree>
    <p:extLst>
      <p:ext uri="{BB962C8B-B14F-4D97-AF65-F5344CB8AC3E}">
        <p14:creationId xmlns:p14="http://schemas.microsoft.com/office/powerpoint/2010/main" val="830248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D:\документы\медиа\13.07\wr-960 (1)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111262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3440832"/>
            <a:ext cx="6089028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08255" y="6260177"/>
            <a:ext cx="20890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модульный банк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42" l="0" r="100000">
                        <a14:foregroundMark x1="77441" y1="28990" x2="77441" y2="28990"/>
                        <a14:foregroundMark x1="20189" y1="5836" x2="82965" y2="10252"/>
                        <a14:foregroundMark x1="88749" y1="5363" x2="97161" y2="22397"/>
                        <a14:foregroundMark x1="25026" y1="18612" x2="9253" y2="2681"/>
                        <a14:foregroundMark x1="60147" y1="43849" x2="61304" y2="38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6753200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12601D7-5761-437E-A42F-0299B68AC3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90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Прямоугольник 382"/>
          <p:cNvSpPr/>
          <p:nvPr/>
        </p:nvSpPr>
        <p:spPr>
          <a:xfrm rot="20632764">
            <a:off x="-2784485" y="6805618"/>
            <a:ext cx="14041560" cy="936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90" name="Группа 189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1" name="Группа 190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1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2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2" name="Группа 191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3" name="Овал 192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6" name="Прямоугольник 5"/>
          <p:cNvSpPr/>
          <p:nvPr/>
        </p:nvSpPr>
        <p:spPr>
          <a:xfrm rot="20632764">
            <a:off x="-3209014" y="1485266"/>
            <a:ext cx="14041560" cy="1368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417936" y="4914253"/>
            <a:ext cx="14041560" cy="1944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632764">
            <a:off x="-3308705" y="3011840"/>
            <a:ext cx="14041560" cy="1728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20620535">
            <a:off x="-1260309" y="3154713"/>
            <a:ext cx="8911649" cy="172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</a:t>
            </a:r>
            <a:r>
              <a:rPr lang="ru-RU" spc="-100" dirty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sz="2400" b="1" spc="-100" dirty="0">
                <a:solidFill>
                  <a:srgbClr val="FF0000"/>
                </a:solidFill>
                <a:latin typeface="a_StamperRg&amp;Bt"/>
              </a:rPr>
              <a:t>30</a:t>
            </a:r>
            <a:r>
              <a:rPr lang="ru-RU" spc="-100" dirty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СУТОК ПРЕБЫВАНИЯ 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 ВОЕННЫХ СБОРАХ: 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 – ОТ </a:t>
            </a:r>
            <a:r>
              <a:rPr lang="ru-RU" sz="2400" b="1" spc="-100" dirty="0">
                <a:solidFill>
                  <a:srgbClr val="FF0000"/>
                </a:solidFill>
                <a:latin typeface="a_StamperRg&amp;Bt"/>
              </a:rPr>
              <a:t>30</a:t>
            </a:r>
            <a:r>
              <a:rPr lang="ru-RU" spc="-100" dirty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</a:t>
            </a:r>
            <a:r>
              <a:rPr lang="ru-RU" spc="-100" dirty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sz="2400" b="1" spc="-100" dirty="0">
                <a:solidFill>
                  <a:srgbClr val="FF0000"/>
                </a:solidFill>
                <a:latin typeface="a_StamperRg&amp;Bt"/>
              </a:rPr>
              <a:t>46</a:t>
            </a:r>
            <a:r>
              <a:rPr lang="ru-RU" spc="-100" dirty="0" smtClean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РУБЛЕЙ;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СОЛДАТЫ, СЕРЖАНТЫ – ДО </a:t>
            </a:r>
            <a:r>
              <a:rPr lang="ru-RU" sz="2400" b="1" spc="-100" dirty="0" smtClean="0">
                <a:solidFill>
                  <a:srgbClr val="FF0000"/>
                </a:solidFill>
                <a:latin typeface="a_StamperRg&amp;Bt"/>
              </a:rPr>
              <a:t>28</a:t>
            </a:r>
            <a:r>
              <a:rPr lang="ru-RU" spc="-100" dirty="0" smtClean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 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(В ЗАВИСИМОСТИ ОТ РЕГИОНА)</a:t>
            </a:r>
          </a:p>
        </p:txBody>
      </p:sp>
      <p:sp>
        <p:nvSpPr>
          <p:cNvPr id="3" name="Прямоугольник 2"/>
          <p:cNvSpPr/>
          <p:nvPr/>
        </p:nvSpPr>
        <p:spPr>
          <a:xfrm rot="20615497">
            <a:off x="-912421" y="5060474"/>
            <a:ext cx="8142425" cy="19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ЕДИНОВРЕМЕННАЯ ДЕНЕЖНАЯ ВЫПЛАТА 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ПРИ ЗАКЛЮЧЕНИИ НОВОГО КОНТРАКТА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 – ОТ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35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69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РУБ.;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СОЛДАТЫ, СЕРЖАНТЫ –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ОТ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17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42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 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(В ЗАВИСИМОСТИ ОТ СРОКА </a:t>
            </a:r>
            <a:endParaRPr lang="ru-RU" dirty="0" smtClean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ЗАКЛЮЧЕНИЯ КОНТРАКТА)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0615497">
            <a:off x="-2318621" y="1622808"/>
            <a:ext cx="10988049" cy="140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3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СУТОК ПРЕБЫВАНИЯ 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 ТРЕНИРОВОЧНЫХ ЗАНЯТИЯХ: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 – ДО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5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РУБ.;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СЕРЖАНТЫ, СОЛДАТЫ – ДО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3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 </a:t>
            </a:r>
          </a:p>
        </p:txBody>
      </p:sp>
      <p:sp>
        <p:nvSpPr>
          <p:cNvPr id="188" name="Прямоугольник 187"/>
          <p:cNvSpPr/>
          <p:nvPr/>
        </p:nvSpPr>
        <p:spPr>
          <a:xfrm rot="20632764">
            <a:off x="-2394616" y="7765438"/>
            <a:ext cx="14041560" cy="1404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9" name="Прямоугольник 188"/>
          <p:cNvSpPr/>
          <p:nvPr/>
        </p:nvSpPr>
        <p:spPr>
          <a:xfrm rot="20615497">
            <a:off x="-212343" y="7044410"/>
            <a:ext cx="6800727" cy="10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при проведении занятий и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сборов </a:t>
            </a:r>
            <a:r>
              <a:rPr lang="ru-RU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сохраняется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рабочее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место </a:t>
            </a:r>
            <a:b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заработная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плата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</p:txBody>
      </p:sp>
      <p:sp>
        <p:nvSpPr>
          <p:cNvPr id="373" name="Прямоугольник 372"/>
          <p:cNvSpPr/>
          <p:nvPr/>
        </p:nvSpPr>
        <p:spPr>
          <a:xfrm rot="20615497">
            <a:off x="-36833" y="8159633"/>
            <a:ext cx="6800727" cy="13308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предприятию, с которого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резервист направляется на сборы (занятия),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компенсируются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финансовые затраты </a:t>
            </a:r>
            <a:endParaRPr lang="ru-RU" dirty="0" smtClean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весь период его привлечения (задействования)</a:t>
            </a:r>
          </a:p>
        </p:txBody>
      </p:sp>
      <p:sp>
        <p:nvSpPr>
          <p:cNvPr id="374" name="Прямоугольник 373"/>
          <p:cNvSpPr/>
          <p:nvPr/>
        </p:nvSpPr>
        <p:spPr>
          <a:xfrm rot="20632764">
            <a:off x="-3465876" y="342078"/>
            <a:ext cx="14041560" cy="1080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5" name="Прямоугольник 374"/>
          <p:cNvSpPr/>
          <p:nvPr/>
        </p:nvSpPr>
        <p:spPr>
          <a:xfrm rot="20615497">
            <a:off x="-2541814" y="532628"/>
            <a:ext cx="10988049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Пребывание В резерве: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 – ДО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6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РУБ.;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СЕРЖАНТЫ, СОЛДАТЫ – ДО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4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 </a:t>
            </a:r>
          </a:p>
        </p:txBody>
      </p:sp>
      <p:pic>
        <p:nvPicPr>
          <p:cNvPr id="376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041" y="1716658"/>
            <a:ext cx="9728463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909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77479" y="301630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a_StamperRg&amp;Bt" panose="040F0703050807070607" pitchFamily="82" charset="-52"/>
              </a:rPr>
              <a:t>снаряжение</a:t>
            </a:r>
          </a:p>
        </p:txBody>
      </p:sp>
      <p:pic>
        <p:nvPicPr>
          <p:cNvPr id="21" name="Объект 6" descr="https://cont.ws/uploads/pic/2016/12/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5" y="1016072"/>
            <a:ext cx="6354331" cy="4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  <a:softEdge rad="127000"/>
          </a:effectLst>
        </p:spPr>
      </p:pic>
      <p:pic>
        <p:nvPicPr>
          <p:cNvPr id="22" name="Объект 5" descr="https://avatars.mds.yandex.net/get-pdb/1871629/d2188b4d-f043-4ee7-ab4c-137434014006/s80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5408755"/>
            <a:ext cx="6350995" cy="4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2477DB3-CEEA-4E11-972D-A0E7FC62D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77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Группа 202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204" name="Группа 203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84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8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05" name="Группа 204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6" name="Овал 205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8" name="Овал 377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9" name="Овал 378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0" name="Овал 379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1" name="Овал 380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2" name="Овал 381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3" name="Овал 382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6402" y="376494"/>
            <a:ext cx="5829300" cy="728079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_StamperRg&amp;Bt" panose="040F0703050807070607" pitchFamily="82" charset="-52"/>
              </a:rPr>
              <a:t>оружие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17" y="2567668"/>
            <a:ext cx="3227812" cy="144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7" descr="Дуб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2005837" y="1312595"/>
            <a:ext cx="2878598" cy="52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125679" tIns="62841" rIns="125679" bIns="62841" anchor="ctr"/>
          <a:lstStyle>
            <a:defPPr>
              <a:defRPr lang="ru-RU"/>
            </a:defPPr>
            <a:lvl1pPr algn="ctr" defTabSz="957263" eaLnBrk="1" hangingPunct="1">
              <a:defRPr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defRPr>
            </a:lvl1pPr>
            <a:lvl2pPr marL="742950" indent="-285750" defTabSz="957263" eaLnBrk="0" hangingPunct="0">
              <a:defRPr sz="1200" b="1">
                <a:latin typeface="Times New Roman" pitchFamily="18" charset="0"/>
              </a:defRPr>
            </a:lvl2pPr>
            <a:lvl3pPr marL="1143000" indent="-228600" defTabSz="957263" eaLnBrk="0" hangingPunct="0">
              <a:defRPr sz="1200" b="1">
                <a:latin typeface="Times New Roman" pitchFamily="18" charset="0"/>
              </a:defRPr>
            </a:lvl3pPr>
            <a:lvl4pPr marL="1600200" indent="-228600" defTabSz="957263" eaLnBrk="0" hangingPunct="0">
              <a:defRPr sz="1200" b="1">
                <a:latin typeface="Times New Roman" pitchFamily="18" charset="0"/>
              </a:defRPr>
            </a:lvl4pPr>
            <a:lvl5pPr marL="2057400" indent="-228600" defTabSz="957263" eaLnBrk="0" hangingPunct="0">
              <a:defRPr sz="1200" b="1">
                <a:latin typeface="Times New Roman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/>
                <a:latin typeface="a_StamperRg&amp;Bt" panose="040F0703050807070607" pitchFamily="82" charset="-52"/>
              </a:rPr>
              <a:t>5,45-мм автомат 6П67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03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337" y="5308645"/>
            <a:ext cx="3542922" cy="151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7" descr="Дуб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2005836" y="4536954"/>
            <a:ext cx="2878598" cy="52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125679" tIns="62841" rIns="125679" bIns="62841" anchor="ctr"/>
          <a:lstStyle>
            <a:defPPr>
              <a:defRPr lang="ru-RU"/>
            </a:defPPr>
            <a:lvl1pPr algn="ctr" defTabSz="957263">
              <a:defRPr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  <a:lvl2pPr marL="742950" indent="-285750" defTabSz="957263" eaLnBrk="0" hangingPunct="0">
              <a:defRPr sz="1200" b="1">
                <a:latin typeface="Times New Roman" pitchFamily="18" charset="0"/>
              </a:defRPr>
            </a:lvl2pPr>
            <a:lvl3pPr marL="1143000" indent="-228600" defTabSz="957263" eaLnBrk="0" hangingPunct="0">
              <a:defRPr sz="1200" b="1">
                <a:latin typeface="Times New Roman" pitchFamily="18" charset="0"/>
              </a:defRPr>
            </a:lvl3pPr>
            <a:lvl4pPr marL="1600200" indent="-228600" defTabSz="957263" eaLnBrk="0" hangingPunct="0">
              <a:defRPr sz="1200" b="1">
                <a:latin typeface="Times New Roman" pitchFamily="18" charset="0"/>
              </a:defRPr>
            </a:lvl4pPr>
            <a:lvl5pPr marL="2057400" indent="-228600" defTabSz="957263" eaLnBrk="0" hangingPunct="0">
              <a:defRPr sz="1200" b="1">
                <a:latin typeface="Times New Roman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9pPr>
          </a:lstStyle>
          <a:p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/>
                <a:latin typeface="a_StamperRg&amp;Bt" panose="040F0703050807070607" pitchFamily="82" charset="-52"/>
              </a:rPr>
              <a:t>7,62-мм ПКПМ «Печенег»</a:t>
            </a:r>
          </a:p>
        </p:txBody>
      </p:sp>
      <p:pic>
        <p:nvPicPr>
          <p:cNvPr id="11" name="Picture 2" descr="1-1"/>
          <p:cNvPicPr>
            <a:picLocks noChangeAspect="1" noChangeArrowheads="1"/>
          </p:cNvPicPr>
          <p:nvPr/>
        </p:nvPicPr>
        <p:blipFill>
          <a:blip r:embed="rId9" cstate="print">
            <a:lum bright="20000" contrast="22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84" b="89796" l="0" r="952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645" y="2699955"/>
            <a:ext cx="1240039" cy="58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Выноска 1 (с границей) 13"/>
          <p:cNvSpPr>
            <a:spLocks/>
          </p:cNvSpPr>
          <p:nvPr/>
        </p:nvSpPr>
        <p:spPr>
          <a:xfrm rot="16200000">
            <a:off x="2899487" y="1643547"/>
            <a:ext cx="439371" cy="1233633"/>
          </a:xfrm>
          <a:prstGeom prst="accentCallout1">
            <a:avLst>
              <a:gd name="adj1" fmla="val 46735"/>
              <a:gd name="adj2" fmla="val -8333"/>
              <a:gd name="adj3" fmla="val 18682"/>
              <a:gd name="adj4" fmla="val -77916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Ночной монокуляр 1ПН138 </a:t>
            </a:r>
          </a:p>
        </p:txBody>
      </p:sp>
      <p:sp>
        <p:nvSpPr>
          <p:cNvPr id="15" name="Выноска 1 (с границей) 14"/>
          <p:cNvSpPr>
            <a:spLocks/>
          </p:cNvSpPr>
          <p:nvPr/>
        </p:nvSpPr>
        <p:spPr>
          <a:xfrm rot="16200000">
            <a:off x="1130832" y="1282505"/>
            <a:ext cx="439371" cy="1747690"/>
          </a:xfrm>
          <a:prstGeom prst="accentCallout1">
            <a:avLst>
              <a:gd name="adj1" fmla="val 46735"/>
              <a:gd name="adj2" fmla="val -8333"/>
              <a:gd name="adj3" fmla="val 79292"/>
              <a:gd name="adj4" fmla="val -71654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Прицел </a:t>
            </a:r>
            <a:r>
              <a:rPr lang="ru-RU" sz="1050" dirty="0" err="1">
                <a:solidFill>
                  <a:schemeClr val="tx1"/>
                </a:solidFill>
                <a:latin typeface="a_StamperRg&amp;Bt" panose="040F0703050807070607" pitchFamily="82" charset="-52"/>
              </a:rPr>
              <a:t>коллиматорный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1П87</a:t>
            </a:r>
          </a:p>
        </p:txBody>
      </p:sp>
      <p:sp>
        <p:nvSpPr>
          <p:cNvPr id="16" name="Выноска 1 (с границей) 15"/>
          <p:cNvSpPr>
            <a:spLocks/>
          </p:cNvSpPr>
          <p:nvPr/>
        </p:nvSpPr>
        <p:spPr>
          <a:xfrm>
            <a:off x="3336336" y="3496838"/>
            <a:ext cx="1930610" cy="624069"/>
          </a:xfrm>
          <a:prstGeom prst="accentCallout1">
            <a:avLst>
              <a:gd name="adj1" fmla="val 46735"/>
              <a:gd name="adj2" fmla="val -8333"/>
              <a:gd name="adj3" fmla="val 37845"/>
              <a:gd name="adj4" fmla="val -39833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Боекомплект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</a:t>
            </a:r>
          </a:p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5,45 мм патроны </a:t>
            </a: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450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шт.</a:t>
            </a:r>
          </a:p>
        </p:txBody>
      </p:sp>
      <p:sp>
        <p:nvSpPr>
          <p:cNvPr id="17" name="Выноска 1 (с границей) 16"/>
          <p:cNvSpPr>
            <a:spLocks/>
          </p:cNvSpPr>
          <p:nvPr/>
        </p:nvSpPr>
        <p:spPr>
          <a:xfrm>
            <a:off x="4606251" y="2106399"/>
            <a:ext cx="1474421" cy="496730"/>
          </a:xfrm>
          <a:prstGeom prst="accentCallout1">
            <a:avLst>
              <a:gd name="adj1" fmla="val 64267"/>
              <a:gd name="adj2" fmla="val 96998"/>
              <a:gd name="adj3" fmla="val 159514"/>
              <a:gd name="adj4" fmla="val 18378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Нож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боевой (штык-нож) 6Х9</a:t>
            </a:r>
          </a:p>
        </p:txBody>
      </p:sp>
      <p:sp>
        <p:nvSpPr>
          <p:cNvPr id="18" name="Выноска 1 (с границей) 17"/>
          <p:cNvSpPr>
            <a:spLocks/>
          </p:cNvSpPr>
          <p:nvPr/>
        </p:nvSpPr>
        <p:spPr>
          <a:xfrm rot="16200000">
            <a:off x="844782" y="4328863"/>
            <a:ext cx="543382" cy="1999680"/>
          </a:xfrm>
          <a:prstGeom prst="accentCallout1">
            <a:avLst>
              <a:gd name="adj1" fmla="val 68230"/>
              <a:gd name="adj2" fmla="val -5202"/>
              <a:gd name="adj3" fmla="val 116856"/>
              <a:gd name="adj4" fmla="val -34168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Унифицированный оптический прицел РПК</a:t>
            </a:r>
          </a:p>
        </p:txBody>
      </p:sp>
      <p:sp>
        <p:nvSpPr>
          <p:cNvPr id="19" name="Выноска 1 (с границей) 18"/>
          <p:cNvSpPr>
            <a:spLocks/>
          </p:cNvSpPr>
          <p:nvPr/>
        </p:nvSpPr>
        <p:spPr>
          <a:xfrm>
            <a:off x="4741273" y="5993116"/>
            <a:ext cx="1745654" cy="624069"/>
          </a:xfrm>
          <a:prstGeom prst="accentCallout1">
            <a:avLst>
              <a:gd name="adj1" fmla="val 46735"/>
              <a:gd name="adj2" fmla="val -8333"/>
              <a:gd name="adj3" fmla="val 69389"/>
              <a:gd name="adj4" fmla="val -90760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Боекомплект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</a:t>
            </a:r>
          </a:p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7,62 мм патроны </a:t>
            </a: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500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шт.</a:t>
            </a:r>
          </a:p>
        </p:txBody>
      </p:sp>
      <p:pic>
        <p:nvPicPr>
          <p:cNvPr id="20" name="Picture 2" descr="D:\2015\Горшков\Показ ВВСТ\1П88-1\IMG_9806.JPG"/>
          <p:cNvPicPr>
            <a:picLocks noChangeAspect="1" noChangeArrowheads="1"/>
          </p:cNvPicPr>
          <p:nvPr/>
        </p:nvPicPr>
        <p:blipFill rotWithShape="1">
          <a:blip r:embed="rId11" cstate="print">
            <a:lum bright="28000" contrast="61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10" b="7622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116" b="17566"/>
          <a:stretch/>
        </p:blipFill>
        <p:spPr bwMode="auto">
          <a:xfrm rot="20950211">
            <a:off x="1855032" y="8074184"/>
            <a:ext cx="1295172" cy="5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01" y="8085082"/>
            <a:ext cx="4061893" cy="146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7" descr="Дуб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978864" y="7241254"/>
            <a:ext cx="2878598" cy="52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125679" tIns="62841" rIns="125679" bIns="62841" anchor="ctr"/>
          <a:lstStyle>
            <a:defPPr>
              <a:defRPr lang="ru-RU"/>
            </a:defPPr>
            <a:lvl1pPr algn="ctr" defTabSz="957263" eaLnBrk="1" hangingPunct="1">
              <a:defRPr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defRPr>
            </a:lvl1pPr>
            <a:lvl2pPr marL="742950" indent="-285750" defTabSz="957263" eaLnBrk="0" hangingPunct="0">
              <a:defRPr sz="1200" b="1">
                <a:latin typeface="Times New Roman" pitchFamily="18" charset="0"/>
              </a:defRPr>
            </a:lvl2pPr>
            <a:lvl3pPr marL="1143000" indent="-228600" defTabSz="957263" eaLnBrk="0" hangingPunct="0">
              <a:defRPr sz="1200" b="1">
                <a:latin typeface="Times New Roman" pitchFamily="18" charset="0"/>
              </a:defRPr>
            </a:lvl3pPr>
            <a:lvl4pPr marL="1600200" indent="-228600" defTabSz="957263" eaLnBrk="0" hangingPunct="0">
              <a:defRPr sz="1200" b="1">
                <a:latin typeface="Times New Roman" pitchFamily="18" charset="0"/>
              </a:defRPr>
            </a:lvl4pPr>
            <a:lvl5pPr marL="2057400" indent="-228600" defTabSz="957263" eaLnBrk="0" hangingPunct="0">
              <a:defRPr sz="1200" b="1">
                <a:latin typeface="Times New Roman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/>
                <a:latin typeface="a_StamperRg&amp;Bt" panose="040F0703050807070607" pitchFamily="82" charset="-52"/>
              </a:rPr>
              <a:t>7,62-мм винтовка СВД</a:t>
            </a:r>
          </a:p>
        </p:txBody>
      </p:sp>
      <p:sp>
        <p:nvSpPr>
          <p:cNvPr id="21" name="Выноска 1 (с границей) 20"/>
          <p:cNvSpPr>
            <a:spLocks/>
          </p:cNvSpPr>
          <p:nvPr/>
        </p:nvSpPr>
        <p:spPr>
          <a:xfrm rot="16200000">
            <a:off x="727898" y="6861560"/>
            <a:ext cx="439371" cy="1895165"/>
          </a:xfrm>
          <a:prstGeom prst="accentCallout1">
            <a:avLst>
              <a:gd name="adj1" fmla="val 68230"/>
              <a:gd name="adj2" fmla="val -5202"/>
              <a:gd name="adj3" fmla="val 125521"/>
              <a:gd name="adj4" fmla="val -41305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Унифицированный оптический прицел  СВД</a:t>
            </a:r>
          </a:p>
        </p:txBody>
      </p:sp>
      <p:sp>
        <p:nvSpPr>
          <p:cNvPr id="22" name="Выноска 1 (с границей) 21"/>
          <p:cNvSpPr>
            <a:spLocks/>
          </p:cNvSpPr>
          <p:nvPr/>
        </p:nvSpPr>
        <p:spPr>
          <a:xfrm>
            <a:off x="4365104" y="8593405"/>
            <a:ext cx="1770200" cy="624069"/>
          </a:xfrm>
          <a:prstGeom prst="accentCallout1">
            <a:avLst>
              <a:gd name="adj1" fmla="val 46735"/>
              <a:gd name="adj2" fmla="val -8333"/>
              <a:gd name="adj3" fmla="val 42764"/>
              <a:gd name="adj4" fmla="val -93900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Боекомплект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снайперских патронов </a:t>
            </a: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40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шт.</a:t>
            </a:r>
          </a:p>
        </p:txBody>
      </p:sp>
    </p:spTree>
    <p:extLst>
      <p:ext uri="{BB962C8B-B14F-4D97-AF65-F5344CB8AC3E}">
        <p14:creationId xmlns:p14="http://schemas.microsoft.com/office/powerpoint/2010/main" val="2963324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Скругленный прямоугольник 43"/>
          <p:cNvSpPr/>
          <p:nvPr/>
        </p:nvSpPr>
        <p:spPr>
          <a:xfrm>
            <a:off x="3212976" y="5232340"/>
            <a:ext cx="3563979" cy="4673659"/>
          </a:xfrm>
          <a:prstGeom prst="roundRect">
            <a:avLst>
              <a:gd name="adj" fmla="val 570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latin typeface="Impact" panose="020B0806030902050204" pitchFamily="34" charset="0"/>
            </a:endParaRPr>
          </a:p>
        </p:txBody>
      </p:sp>
      <p:pic>
        <p:nvPicPr>
          <p:cNvPr id="22" name="Picture 6" descr="Безымянный7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r="4620"/>
          <a:stretch/>
        </p:blipFill>
        <p:spPr bwMode="auto">
          <a:xfrm>
            <a:off x="105557" y="5232341"/>
            <a:ext cx="3035412" cy="2498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-99392" y="301630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atin typeface="a_StamperRg&amp;Bt" panose="040F0703050807070607" pitchFamily="82" charset="-52"/>
              </a:rPr>
              <a:t>индивидуальный рацион питания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1181" y="1359996"/>
            <a:ext cx="2835497" cy="54726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400" dirty="0">
                <a:solidFill>
                  <a:srgbClr val="00B050"/>
                </a:solidFill>
                <a:latin typeface="a_StamperRg&amp;Bt" panose="040F0703050807070607" pitchFamily="82" charset="-52"/>
              </a:rPr>
              <a:t>Индивидуальный рацион питания ВС РФ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StamperRg&amp;Bt" panose="040F0703050807070607" pitchFamily="82" charset="-52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537079" y="1435081"/>
            <a:ext cx="3297012" cy="39709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400" dirty="0">
                <a:solidFill>
                  <a:srgbClr val="0070C0"/>
                </a:solidFill>
                <a:latin typeface="a_StamperRg&amp;Bt" panose="040F0703050807070607" pitchFamily="82" charset="-52"/>
              </a:rPr>
              <a:t>Индивидуальный рацион питания  армии США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556" y="2033629"/>
            <a:ext cx="3172787" cy="228408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0988" y="2022901"/>
            <a:ext cx="3215967" cy="2294814"/>
          </a:xfrm>
          <a:prstGeom prst="rect">
            <a:avLst/>
          </a:prstGeom>
        </p:spPr>
      </p:pic>
      <p:sp>
        <p:nvSpPr>
          <p:cNvPr id="28" name="Скругленный прямоугольник 27"/>
          <p:cNvSpPr/>
          <p:nvPr/>
        </p:nvSpPr>
        <p:spPr>
          <a:xfrm>
            <a:off x="5185585" y="6691708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</a:rPr>
              <a:t>4 085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185585" y="7856622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</a:rPr>
              <a:t>4 110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185585" y="9021536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</a:rPr>
              <a:t>3 550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185584" y="5510704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</a:rPr>
              <a:t>4 230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87329" y="8566784"/>
            <a:ext cx="2156285" cy="121075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Impact" panose="020B0806030902050204" pitchFamily="34" charset="0"/>
              </a:rPr>
              <a:t>4 721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168971" y="6406058"/>
            <a:ext cx="1516353" cy="3076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400" dirty="0">
                <a:solidFill>
                  <a:schemeClr val="tx1"/>
                </a:solidFill>
                <a:latin typeface="Impact" pitchFamily="34" charset="0"/>
              </a:rPr>
              <a:t>Великобритания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5124156" y="7557340"/>
            <a:ext cx="1516353" cy="3076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400" dirty="0">
                <a:solidFill>
                  <a:schemeClr val="tx1"/>
                </a:solidFill>
                <a:latin typeface="Impact" pitchFamily="34" charset="0"/>
              </a:rPr>
              <a:t>Польша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109231" y="8728208"/>
            <a:ext cx="1516353" cy="3076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400" dirty="0">
                <a:solidFill>
                  <a:schemeClr val="tx1"/>
                </a:solidFill>
                <a:latin typeface="Impact" pitchFamily="34" charset="0"/>
              </a:rPr>
              <a:t>Франция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5109231" y="5232341"/>
            <a:ext cx="1516353" cy="3076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400" dirty="0">
                <a:solidFill>
                  <a:schemeClr val="tx1"/>
                </a:solidFill>
                <a:latin typeface="Impact" pitchFamily="34" charset="0"/>
              </a:rPr>
              <a:t>США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64704" y="4434328"/>
            <a:ext cx="5518248" cy="836148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dirty="0">
                <a:solidFill>
                  <a:schemeClr val="tx1"/>
                </a:solidFill>
                <a:latin typeface="a_StamperRg&amp;Bt" panose="040F0703050807070607" pitchFamily="82" charset="-52"/>
              </a:rPr>
              <a:t>Сравнение энергетической ценности рационов питания, (ккал) 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407987" y="8862910"/>
            <a:ext cx="804989" cy="5545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en-US" sz="9600" dirty="0">
                <a:ln w="317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KaiTi" pitchFamily="49" charset="-122"/>
                <a:cs typeface="Times New Roman" pitchFamily="18" charset="0"/>
              </a:rPr>
              <a:t>&gt;</a:t>
            </a:r>
            <a:endParaRPr lang="ru-RU" sz="96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6992" y="6691708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Impact" panose="020B0806030902050204" pitchFamily="34" charset="0"/>
              </a:rPr>
              <a:t>1,2 </a:t>
            </a:r>
            <a:r>
              <a:rPr lang="ru-RU" sz="1600" dirty="0">
                <a:solidFill>
                  <a:schemeClr val="tx1"/>
                </a:solidFill>
                <a:latin typeface="Impact" panose="020B0806030902050204" pitchFamily="34" charset="0"/>
              </a:rPr>
              <a:t>раза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6992" y="7856622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Impact" panose="020B0806030902050204" pitchFamily="34" charset="0"/>
              </a:rPr>
              <a:t>1,2 </a:t>
            </a:r>
            <a:r>
              <a:rPr lang="ru-RU" sz="1600" dirty="0">
                <a:solidFill>
                  <a:schemeClr val="tx1"/>
                </a:solidFill>
                <a:latin typeface="Impact" panose="020B0806030902050204" pitchFamily="34" charset="0"/>
              </a:rPr>
              <a:t>раза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356992" y="9021536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Impact" panose="020B0806030902050204" pitchFamily="34" charset="0"/>
              </a:rPr>
              <a:t>1,3 </a:t>
            </a:r>
            <a:r>
              <a:rPr lang="ru-RU" sz="1600" dirty="0">
                <a:solidFill>
                  <a:schemeClr val="tx1"/>
                </a:solidFill>
                <a:latin typeface="Impact" panose="020B0806030902050204" pitchFamily="34" charset="0"/>
              </a:rPr>
              <a:t>раза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3356991" y="5510704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Impact" panose="020B0806030902050204" pitchFamily="34" charset="0"/>
              </a:rPr>
              <a:t>1,1 </a:t>
            </a:r>
            <a:r>
              <a:rPr lang="ru-RU" sz="1600" dirty="0">
                <a:solidFill>
                  <a:schemeClr val="tx1"/>
                </a:solidFill>
                <a:latin typeface="Impact" panose="020B0806030902050204" pitchFamily="34" charset="0"/>
              </a:rPr>
              <a:t>раза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-289354" y="8030665"/>
            <a:ext cx="3214298" cy="378719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dirty="0">
                <a:solidFill>
                  <a:schemeClr val="tx1"/>
                </a:solidFill>
                <a:latin typeface="Impact" pitchFamily="34" charset="0"/>
              </a:rPr>
              <a:t>Российская </a:t>
            </a:r>
          </a:p>
          <a:p>
            <a:pPr marL="0" lvl="1" algn="ctr"/>
            <a:r>
              <a:rPr lang="ru-RU" dirty="0">
                <a:solidFill>
                  <a:schemeClr val="tx1"/>
                </a:solidFill>
                <a:latin typeface="Impact" pitchFamily="34" charset="0"/>
              </a:rPr>
              <a:t>Федерация</a:t>
            </a:r>
            <a:endParaRPr lang="ru-RU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FB80238D-0DDB-48AE-B723-1BB94111C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69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Группа 187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89" name="Группа 188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69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0" name="Группа 189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1" name="Овал 190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2" name="Овал 191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3" name="Овал 192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6" name="Прямоугольник 5"/>
          <p:cNvSpPr/>
          <p:nvPr/>
        </p:nvSpPr>
        <p:spPr>
          <a:xfrm rot="20632764">
            <a:off x="-3779638" y="480205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362674" y="6254221"/>
            <a:ext cx="14041560" cy="2934603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632764">
            <a:off x="-3390324" y="3285912"/>
            <a:ext cx="14041560" cy="2267415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20620535">
            <a:off x="-196601" y="3795527"/>
            <a:ext cx="6486615" cy="1564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Назначение питания по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верхним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границам норм потребления основных пищевых веществ и энергии</a:t>
            </a:r>
          </a:p>
        </p:txBody>
      </p:sp>
      <p:sp>
        <p:nvSpPr>
          <p:cNvPr id="3" name="Прямоугольник 2"/>
          <p:cNvSpPr/>
          <p:nvPr/>
        </p:nvSpPr>
        <p:spPr>
          <a:xfrm rot="20615497">
            <a:off x="-111725" y="7120164"/>
            <a:ext cx="6457738" cy="1513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/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продуманное сочетание состава и калорийности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продовольственного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пайка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,  свежих и консервированных продуктов</a:t>
            </a:r>
          </a:p>
        </p:txBody>
      </p:sp>
      <p:sp>
        <p:nvSpPr>
          <p:cNvPr id="4" name="Прямоугольник 3"/>
          <p:cNvSpPr/>
          <p:nvPr/>
        </p:nvSpPr>
        <p:spPr>
          <a:xfrm rot="20615497">
            <a:off x="-226412" y="1077192"/>
            <a:ext cx="6935108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Оптимальное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количество приёмов пищи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зависимости от климатических условий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выполняемых задач</a:t>
            </a:r>
          </a:p>
        </p:txBody>
      </p:sp>
    </p:spTree>
    <p:extLst>
      <p:ext uri="{BB962C8B-B14F-4D97-AF65-F5344CB8AC3E}">
        <p14:creationId xmlns:p14="http://schemas.microsoft.com/office/powerpoint/2010/main" val="2547578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:\13.07\605511707e5c43ad0e29c9310ab4473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988" y="7257256"/>
            <a:ext cx="4576380" cy="257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6" name="Picture 2" descr="\\fs2\ab2213\для буклета ВЕЖЛИВЫЙ РАТНИК\200697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6" y="80929"/>
            <a:ext cx="4745045" cy="2570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4" name="Прямоугольник 13"/>
          <p:cNvSpPr/>
          <p:nvPr/>
        </p:nvSpPr>
        <p:spPr>
          <a:xfrm rot="20632764">
            <a:off x="-2918582" y="1477630"/>
            <a:ext cx="14041560" cy="6627371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20615497">
            <a:off x="521367" y="3861434"/>
            <a:ext cx="6487276" cy="1592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</a:t>
            </a:r>
            <a:r>
              <a:rPr lang="ru-RU" sz="36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2021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году команда вежливых людей объявила </a:t>
            </a:r>
            <a:r>
              <a:rPr lang="ru-RU" sz="36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набор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граждан для заключения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контракта </a:t>
            </a:r>
            <a:endParaRPr lang="ru-RU" sz="3600" dirty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  <a:p>
            <a:pPr lvl="0" algn="ctr">
              <a:defRPr/>
            </a:pP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 пребывании </a:t>
            </a:r>
            <a:endParaRPr lang="ru-RU" sz="3600" dirty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  <a:p>
            <a:pPr lvl="0" algn="ctr"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мобилизационном людском резерве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1EBB5FE-01FC-4406-A1B7-740AACFE9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80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документы\медиа\13.07\KMO_160251_00150_1_t218_225357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52" y="128464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43" name="Picture 3" descr="D:\документы\медиа\13.07\tsvo_1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2" y="6753972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44" name="Picture 4" descr="D:\документы\медиа\13.07\f_c2RlbGFub3VuYXMucnUvdXBsb2Fkcy84LzMvODMyMTUzNTM4Nzk1OV9vcmlnLmpwZWc_X19pZD0xMTEyODc=.jpe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197" y="3441000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B872C8D-7024-4699-8C54-B84FC5B7C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10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документы\медиа\13.07\тир\tir6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2216696"/>
            <a:ext cx="2714644" cy="1488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8434" name="Picture 2" descr="C:\Users\ab2213\Desktop\КАРТИНКИ\14 (14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8" t="26401" r="17791"/>
          <a:stretch/>
        </p:blipFill>
        <p:spPr bwMode="auto">
          <a:xfrm>
            <a:off x="3714753" y="5357529"/>
            <a:ext cx="2571768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" name="Picture 2" descr="D:\документы\медиа\13.07\sud-ostavil-v-stroju-efrejtora-pokatavshegosja-pjanym-na-bmp-po-ajeroportu-volgograd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7833849"/>
            <a:ext cx="2714644" cy="1651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grpSp>
        <p:nvGrpSpPr>
          <p:cNvPr id="198" name="Группа 197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200" name="Группа 199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80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81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01" name="Группа 200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2" name="Овал 201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8" name="Овал 377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9" name="Овал 378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7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200472"/>
            <a:ext cx="6172200" cy="739877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a_StamperRg&amp;Bt" panose="040F0703050807070607" pitchFamily="82" charset="-52"/>
              </a:rPr>
              <a:t>БОЕВАЯ ПОДГОТОВКА</a:t>
            </a:r>
            <a:r>
              <a:rPr lang="ru-RU" sz="2800" dirty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28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800" dirty="0">
                <a:latin typeface="+mn-lt"/>
              </a:rPr>
              <a:t>расход боеприпасов</a:t>
            </a:r>
          </a:p>
        </p:txBody>
      </p:sp>
      <p:pic>
        <p:nvPicPr>
          <p:cNvPr id="1026" name="Picture 2" descr="C:\Users\ab2609.S\Desktop\Буклет по резервистам\для буклета ВЕЖЛИВЫЙ РАТНИК\1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1066152"/>
            <a:ext cx="2448272" cy="1457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9" name="TextBox 8"/>
          <p:cNvSpPr txBox="1"/>
          <p:nvPr/>
        </p:nvSpPr>
        <p:spPr>
          <a:xfrm>
            <a:off x="2547508" y="4113717"/>
            <a:ext cx="43701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     </a:t>
            </a:r>
            <a:r>
              <a:rPr lang="ru-RU" sz="2000" b="1" dirty="0"/>
              <a:t>Вооружение БМП (БМД)</a:t>
            </a:r>
          </a:p>
          <a:p>
            <a:pPr algn="ctr"/>
            <a:r>
              <a:rPr lang="ru-RU" sz="36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100 выстрелов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5926" y="7084784"/>
            <a:ext cx="592021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a_StamperRg&amp;Bt" panose="040F0703050807070607" pitchFamily="82" charset="-52"/>
              </a:rPr>
              <a:t>Вождение боевых машин и автомобилей</a:t>
            </a:r>
          </a:p>
          <a:p>
            <a:pPr algn="ctr"/>
            <a:r>
              <a:rPr lang="ru-RU" sz="32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30 – 40 километров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0368" y="5700199"/>
            <a:ext cx="409603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Вооружение танков </a:t>
            </a:r>
            <a:endParaRPr lang="ru-RU" b="1" dirty="0"/>
          </a:p>
          <a:p>
            <a:pPr algn="ctr"/>
            <a:r>
              <a:rPr lang="ru-RU" sz="34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15 </a:t>
            </a:r>
            <a:r>
              <a:rPr lang="ru-RU" sz="3400" dirty="0" err="1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выстрелОВ</a:t>
            </a:r>
            <a:endParaRPr lang="ru-RU" sz="3400" dirty="0">
              <a:solidFill>
                <a:srgbClr val="FF0000"/>
              </a:solidFill>
              <a:latin typeface="a_StamperRg&amp;Bt" panose="040F0703050807070607" pitchFamily="82" charset="-52"/>
              <a:ea typeface="+mj-ea"/>
              <a:cs typeface="+mj-cs"/>
            </a:endParaRPr>
          </a:p>
          <a:p>
            <a:pPr algn="ctr"/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штатным снарядом</a:t>
            </a:r>
            <a:endParaRPr lang="ru-RU" sz="1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30" name="Picture 6" descr="C:\Users\ab2609.S\Desktop\Буклет по резервистам\для буклета ВЕЖЛИВЫЙ РАТНИК\russian_apmy.ipg_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4035314"/>
            <a:ext cx="2452729" cy="1581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7865638"/>
            <a:ext cx="2556067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" name="TextBox 193"/>
          <p:cNvSpPr txBox="1"/>
          <p:nvPr/>
        </p:nvSpPr>
        <p:spPr>
          <a:xfrm>
            <a:off x="2394239" y="992486"/>
            <a:ext cx="446308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Стрелковое оружие</a:t>
            </a:r>
          </a:p>
          <a:p>
            <a:pPr algn="ctr"/>
            <a:r>
              <a:rPr lang="en-US" sz="35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&gt;600</a:t>
            </a:r>
            <a:r>
              <a:rPr lang="ru-RU" sz="35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 патронов</a:t>
            </a:r>
          </a:p>
          <a:p>
            <a:pPr algn="ctr"/>
            <a:r>
              <a:rPr lang="ru-RU" sz="2000" b="1" dirty="0">
                <a:latin typeface="a_StamperRg&amp;Bt" panose="040F0703050807070607" pitchFamily="82" charset="-52"/>
              </a:rPr>
              <a:t>БЕСПЛАТНО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0" y="2648744"/>
            <a:ext cx="402706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a_StamperRg&amp;Bt" panose="040F0703050807070607" pitchFamily="82" charset="-52"/>
              </a:rPr>
              <a:t>Для сравнения</a:t>
            </a:r>
          </a:p>
          <a:p>
            <a:pPr algn="ctr"/>
            <a:r>
              <a:rPr lang="ru-RU" sz="1600" b="1" dirty="0">
                <a:latin typeface="a_StamperRg&amp;Bt" panose="040F0703050807070607" pitchFamily="82" charset="-52"/>
              </a:rPr>
              <a:t>В обычном стрелковом тире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a_StamperRg&amp;Bt" panose="040F0703050807070607" pitchFamily="82" charset="-52"/>
              </a:rPr>
              <a:t>42 тыс. руб</a:t>
            </a:r>
            <a:r>
              <a:rPr lang="ru-RU" sz="1600" b="1" dirty="0">
                <a:solidFill>
                  <a:srgbClr val="FF0000"/>
                </a:solidFill>
                <a:latin typeface="a_StamperRg&amp;Bt" panose="040F0703050807070607" pitchFamily="82" charset="-52"/>
              </a:rPr>
              <a:t>.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745594" y="3046884"/>
            <a:ext cx="379150" cy="599420"/>
            <a:chOff x="-3339752" y="5346206"/>
            <a:chExt cx="379150" cy="59942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-3339752" y="5346206"/>
              <a:ext cx="3658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>
                  <a:solidFill>
                    <a:srgbClr val="FF0000"/>
                  </a:solidFill>
                  <a:latin typeface="a_StamperRg&amp;Bt"/>
                </a:rPr>
                <a:t>~</a:t>
              </a:r>
              <a:endParaRPr lang="ru-RU" sz="2800" dirty="0">
                <a:solidFill>
                  <a:srgbClr val="FF0000"/>
                </a:solidFill>
              </a:endParaRPr>
            </a:p>
          </p:txBody>
        </p:sp>
        <p:sp>
          <p:nvSpPr>
            <p:cNvPr id="197" name="Прямоугольник 196"/>
            <p:cNvSpPr/>
            <p:nvPr/>
          </p:nvSpPr>
          <p:spPr>
            <a:xfrm>
              <a:off x="-3326408" y="5422406"/>
              <a:ext cx="3658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>
                  <a:solidFill>
                    <a:srgbClr val="FF0000"/>
                  </a:solidFill>
                  <a:latin typeface="a_StamperRg&amp;Bt"/>
                </a:rPr>
                <a:t>~</a:t>
              </a:r>
              <a:endParaRPr lang="ru-RU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99" name="TextBox 198"/>
          <p:cNvSpPr txBox="1"/>
          <p:nvPr/>
        </p:nvSpPr>
        <p:spPr>
          <a:xfrm>
            <a:off x="576894" y="3758598"/>
            <a:ext cx="5503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a_StamperRg&amp;Bt" panose="040F0703050807070607" pitchFamily="82" charset="-52"/>
              </a:rPr>
              <a:t>Стрельба из вооружения боевых машин</a:t>
            </a:r>
            <a:endParaRPr lang="ru-RU" sz="1600" b="1" dirty="0">
              <a:solidFill>
                <a:srgbClr val="FF0000"/>
              </a:solidFill>
              <a:latin typeface="a_StamperRg&amp;Bt" panose="040F0703050807070607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78421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" r="61318" b="12250"/>
          <a:stretch/>
        </p:blipFill>
        <p:spPr bwMode="auto">
          <a:xfrm>
            <a:off x="5232576" y="6961343"/>
            <a:ext cx="1364776" cy="235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7083300"/>
            <a:ext cx="1311275" cy="226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353" y="7066060"/>
            <a:ext cx="1255713" cy="224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7099924"/>
            <a:ext cx="1424160" cy="221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3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352" b="49167" l="27469" r="32188">
                        <a14:foregroundMark x1="30125" y1="25185" x2="30031" y2="48056"/>
                        <a14:foregroundMark x1="28969" y1="45926" x2="30906" y2="4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54" t="24013" r="67682" b="51111"/>
          <a:stretch/>
        </p:blipFill>
        <p:spPr bwMode="auto">
          <a:xfrm>
            <a:off x="5013176" y="2190868"/>
            <a:ext cx="1331008" cy="229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" name="Picture 1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389" b="51852" l="27875" r="32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5" t="27053" r="67531" b="50176"/>
          <a:stretch/>
        </p:blipFill>
        <p:spPr bwMode="auto">
          <a:xfrm>
            <a:off x="3805207" y="2193853"/>
            <a:ext cx="1400175" cy="234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704" b="62315" l="12250" r="1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52" t="26807" r="80750" b="38252"/>
          <a:stretch/>
        </p:blipFill>
        <p:spPr bwMode="auto">
          <a:xfrm>
            <a:off x="1628800" y="2215657"/>
            <a:ext cx="1517676" cy="252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2029549"/>
            <a:ext cx="1421094" cy="236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364221" y="266441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a_StamperRg&amp;Bt" panose="040F0703050807070607" pitchFamily="82" charset="-52"/>
              </a:rPr>
              <a:t>Государственные </a:t>
            </a:r>
            <a:br>
              <a:rPr lang="ru-RU" sz="2800" dirty="0">
                <a:latin typeface="a_StamperRg&amp;Bt" panose="040F0703050807070607" pitchFamily="82" charset="-52"/>
              </a:rPr>
            </a:br>
            <a:r>
              <a:rPr lang="ru-RU" sz="2800" dirty="0">
                <a:latin typeface="a_StamperRg&amp;Bt" panose="040F0703050807070607" pitchFamily="82" charset="-52"/>
              </a:rPr>
              <a:t>награды</a:t>
            </a:r>
          </a:p>
        </p:txBody>
      </p:sp>
      <p:sp>
        <p:nvSpPr>
          <p:cNvPr id="207" name="Заголовок 1"/>
          <p:cNvSpPr txBox="1">
            <a:spLocks/>
          </p:cNvSpPr>
          <p:nvPr/>
        </p:nvSpPr>
        <p:spPr>
          <a:xfrm>
            <a:off x="-180020" y="1235257"/>
            <a:ext cx="2312876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>
                <a:latin typeface="a_StamperRg&amp;Bt" panose="040F0703050807070607" pitchFamily="82" charset="-52"/>
              </a:rPr>
              <a:t>Медаль </a:t>
            </a:r>
          </a:p>
          <a:p>
            <a:r>
              <a:rPr lang="ru-RU" sz="1500" dirty="0" err="1">
                <a:latin typeface="a_StamperRg&amp;Bt" panose="040F0703050807070607" pitchFamily="82" charset="-52"/>
              </a:rPr>
              <a:t>суворова</a:t>
            </a:r>
            <a:endParaRPr lang="ru-RU" sz="1500" dirty="0">
              <a:latin typeface="a_StamperRg&amp;Bt" panose="040F0703050807070607" pitchFamily="82" charset="-52"/>
            </a:endParaRPr>
          </a:p>
        </p:txBody>
      </p:sp>
      <p:sp>
        <p:nvSpPr>
          <p:cNvPr id="210" name="Заголовок 1"/>
          <p:cNvSpPr txBox="1">
            <a:spLocks/>
          </p:cNvSpPr>
          <p:nvPr/>
        </p:nvSpPr>
        <p:spPr>
          <a:xfrm>
            <a:off x="1595368" y="1235257"/>
            <a:ext cx="1689616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>
                <a:latin typeface="a_StamperRg&amp;Bt" panose="040F0703050807070607" pitchFamily="82" charset="-52"/>
              </a:rPr>
              <a:t>Медаль </a:t>
            </a:r>
          </a:p>
          <a:p>
            <a:r>
              <a:rPr lang="ru-RU" sz="1500" dirty="0" err="1">
                <a:latin typeface="a_StamperRg&amp;Bt" panose="040F0703050807070607" pitchFamily="82" charset="-52"/>
              </a:rPr>
              <a:t>жукова</a:t>
            </a:r>
            <a:endParaRPr lang="ru-RU" sz="1500" dirty="0">
              <a:latin typeface="a_StamperRg&amp;Bt" panose="040F0703050807070607" pitchFamily="82" charset="-52"/>
            </a:endParaRPr>
          </a:p>
        </p:txBody>
      </p:sp>
      <p:sp>
        <p:nvSpPr>
          <p:cNvPr id="212" name="Заголовок 1"/>
          <p:cNvSpPr txBox="1">
            <a:spLocks/>
          </p:cNvSpPr>
          <p:nvPr/>
        </p:nvSpPr>
        <p:spPr>
          <a:xfrm>
            <a:off x="-171400" y="5946412"/>
            <a:ext cx="2448272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>
                <a:latin typeface="a_StamperRg&amp;Bt" panose="040F0703050807070607" pitchFamily="82" charset="-52"/>
              </a:rPr>
              <a:t>Медаль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"За боевые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отличия"</a:t>
            </a:r>
          </a:p>
        </p:txBody>
      </p:sp>
      <p:sp>
        <p:nvSpPr>
          <p:cNvPr id="217" name="Заголовок 1"/>
          <p:cNvSpPr txBox="1">
            <a:spLocks/>
          </p:cNvSpPr>
          <p:nvPr/>
        </p:nvSpPr>
        <p:spPr>
          <a:xfrm>
            <a:off x="1630492" y="5954032"/>
            <a:ext cx="3382684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>
                <a:latin typeface="a_StamperRg&amp;Bt" panose="040F0703050807070607" pitchFamily="82" charset="-52"/>
              </a:rPr>
              <a:t>Медаль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"За воинскую доблесть</a:t>
            </a:r>
            <a:r>
              <a:rPr lang="ru-RU" sz="1500" dirty="0">
                <a:latin typeface="a_StamperRg&amp;Bt"/>
              </a:rPr>
              <a:t>"</a:t>
            </a:r>
            <a:r>
              <a:rPr lang="ru-RU" sz="1500" dirty="0">
                <a:latin typeface="a_StamperRg&amp;Bt" panose="040F0703050807070607" pitchFamily="82" charset="-52"/>
              </a:rPr>
              <a:t>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1 и 2 степени</a:t>
            </a:r>
          </a:p>
        </p:txBody>
      </p:sp>
      <p:sp>
        <p:nvSpPr>
          <p:cNvPr id="220" name="Заголовок 1"/>
          <p:cNvSpPr txBox="1">
            <a:spLocks/>
          </p:cNvSpPr>
          <p:nvPr/>
        </p:nvSpPr>
        <p:spPr>
          <a:xfrm>
            <a:off x="4286256" y="6068710"/>
            <a:ext cx="2357454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>
                <a:latin typeface="a_StamperRg&amp;Bt" panose="040F0703050807070607" pitchFamily="82" charset="-52"/>
              </a:rPr>
              <a:t>Медаль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"За укрепление боевого содружества"</a:t>
            </a:r>
          </a:p>
        </p:txBody>
      </p:sp>
      <p:sp>
        <p:nvSpPr>
          <p:cNvPr id="234" name="Заголовок 1"/>
          <p:cNvSpPr txBox="1">
            <a:spLocks/>
          </p:cNvSpPr>
          <p:nvPr/>
        </p:nvSpPr>
        <p:spPr>
          <a:xfrm>
            <a:off x="2672681" y="1235257"/>
            <a:ext cx="4428727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>
                <a:latin typeface="a_StamperRg&amp;Bt" panose="040F0703050807070607" pitchFamily="82" charset="-52"/>
              </a:rPr>
              <a:t>медаль ордена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"За заслуги перед Отечеством"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I и 2 степени</a:t>
            </a:r>
          </a:p>
        </p:txBody>
      </p:sp>
      <p:sp>
        <p:nvSpPr>
          <p:cNvPr id="243" name="Заголовок 1"/>
          <p:cNvSpPr txBox="1">
            <a:spLocks/>
          </p:cNvSpPr>
          <p:nvPr/>
        </p:nvSpPr>
        <p:spPr>
          <a:xfrm>
            <a:off x="576266" y="5025008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a_StamperRg&amp;Bt" panose="040F0703050807070607" pitchFamily="82" charset="-52"/>
              </a:rPr>
              <a:t>ведомственные награды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7939A8CC-0B17-4284-BC9A-E64F5384BF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462463" y="6069827"/>
            <a:ext cx="17145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ru-RU" sz="1500" dirty="0" smtClean="0">
              <a:solidFill>
                <a:prstClr val="black"/>
              </a:solidFill>
              <a:latin typeface="a_StamperRg&amp;Bt" panose="040F0703050807070607" pitchFamily="82" charset="-52"/>
            </a:endParaRPr>
          </a:p>
          <a:p>
            <a:pPr lvl="0"/>
            <a:r>
              <a:rPr lang="ru-RU" sz="1500" dirty="0" smtClean="0">
                <a:solidFill>
                  <a:prstClr val="black"/>
                </a:solidFill>
                <a:latin typeface="a_StamperRg&amp;Bt" panose="040F0703050807070607" pitchFamily="82" charset="-52"/>
              </a:rPr>
              <a:t>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1218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Группа 196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8" name="Группа 197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8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9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9" name="Группа 198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0" name="Овал 199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91" name="Прямоугольник 190"/>
          <p:cNvSpPr/>
          <p:nvPr/>
        </p:nvSpPr>
        <p:spPr>
          <a:xfrm rot="20632764">
            <a:off x="-3865960" y="6370858"/>
            <a:ext cx="14041560" cy="1249849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5" name="Прямоугольник 184"/>
          <p:cNvSpPr/>
          <p:nvPr/>
        </p:nvSpPr>
        <p:spPr>
          <a:xfrm rot="20632764">
            <a:off x="-4072555" y="864882"/>
            <a:ext cx="14041560" cy="859481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6" name="Прямоугольник 185"/>
          <p:cNvSpPr/>
          <p:nvPr/>
        </p:nvSpPr>
        <p:spPr>
          <a:xfrm rot="20615497">
            <a:off x="94508" y="904288"/>
            <a:ext cx="6172185" cy="678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Жукова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награждаются за отвагу, самоотверженность </a:t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личное мужество, проявленные при участии в учениях </a:t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маневрах, за отличные показатели в боевой подготовке</a:t>
            </a:r>
          </a:p>
        </p:txBody>
      </p:sp>
      <p:sp>
        <p:nvSpPr>
          <p:cNvPr id="187" name="Прямоугольник 186"/>
          <p:cNvSpPr/>
          <p:nvPr/>
        </p:nvSpPr>
        <p:spPr>
          <a:xfrm rot="20632764">
            <a:off x="-4037941" y="2002420"/>
            <a:ext cx="13936222" cy="918141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9" name="Прямоугольник 188"/>
          <p:cNvSpPr/>
          <p:nvPr/>
        </p:nvSpPr>
        <p:spPr>
          <a:xfrm rot="20632764">
            <a:off x="-3127260" y="4422818"/>
            <a:ext cx="14041560" cy="144435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0" name="Прямоугольник 189"/>
          <p:cNvSpPr/>
          <p:nvPr/>
        </p:nvSpPr>
        <p:spPr>
          <a:xfrm rot="20615497">
            <a:off x="-17103" y="6233409"/>
            <a:ext cx="6447312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"За боевые отличия"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награждаются за умелые, инициативные и решительные действия, способствовавшие успешному выполнению боевых задач, за успешное руководство действиями подчиненных при выполнении боевых задач</a:t>
            </a:r>
          </a:p>
        </p:txBody>
      </p:sp>
      <p:sp>
        <p:nvSpPr>
          <p:cNvPr id="192" name="Прямоугольник 191"/>
          <p:cNvSpPr/>
          <p:nvPr/>
        </p:nvSpPr>
        <p:spPr>
          <a:xfrm rot="20615497">
            <a:off x="-79225" y="4758947"/>
            <a:ext cx="6424090" cy="1184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"За воинскую доблесть"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награждаются за мужество, отвагу и самоотверженность, проявленные при исполнении воинского долга, за отличные показатели в боевой подготовке, полевой (воздушной, морской) выучке, за особые отличия при несении боевой службы и боевого дежурства, на учениях и маневрах</a:t>
            </a:r>
          </a:p>
        </p:txBody>
      </p:sp>
      <p:sp>
        <p:nvSpPr>
          <p:cNvPr id="193" name="Прямоугольник 192"/>
          <p:cNvSpPr/>
          <p:nvPr/>
        </p:nvSpPr>
        <p:spPr>
          <a:xfrm rot="20632764">
            <a:off x="-3875392" y="7886079"/>
            <a:ext cx="14041560" cy="1242305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4" name="Прямоугольник 193"/>
          <p:cNvSpPr/>
          <p:nvPr/>
        </p:nvSpPr>
        <p:spPr>
          <a:xfrm rot="20615497">
            <a:off x="-28087" y="7977869"/>
            <a:ext cx="6445394" cy="1184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"За укрепление боевого содружества"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награждаются граждане Российской Федерации и иностранные граждане, оказывающие содействие в решении задач, возложенных на Вооруженные Силы Российской Федерации</a:t>
            </a:r>
            <a:r>
              <a:rPr lang="ru-RU" sz="1200" dirty="0">
                <a:solidFill>
                  <a:schemeClr val="tx1"/>
                </a:solidFill>
                <a:latin typeface="a_StamperRg&amp;Bt"/>
              </a:rPr>
              <a:t>.</a:t>
            </a:r>
          </a:p>
        </p:txBody>
      </p:sp>
      <p:sp>
        <p:nvSpPr>
          <p:cNvPr id="195" name="Прямоугольник 194"/>
          <p:cNvSpPr/>
          <p:nvPr/>
        </p:nvSpPr>
        <p:spPr>
          <a:xfrm rot="20632764">
            <a:off x="-3866252" y="3208907"/>
            <a:ext cx="14041560" cy="1072001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6" name="Прямоугольник 195"/>
          <p:cNvSpPr/>
          <p:nvPr/>
        </p:nvSpPr>
        <p:spPr>
          <a:xfrm rot="20615497">
            <a:off x="-79212" y="3149057"/>
            <a:ext cx="6498548" cy="1177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ордена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"За заслуги перед Отечеством"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награждаются за большой вклад в дело защиты Отечества, успехи </a:t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поддержании высокой боевой готовности, укрепление законности и правопорядка, обеспечение государственной безопасности.</a:t>
            </a:r>
          </a:p>
        </p:txBody>
      </p:sp>
      <p:sp>
        <p:nvSpPr>
          <p:cNvPr id="188" name="Прямоугольник 187"/>
          <p:cNvSpPr/>
          <p:nvPr/>
        </p:nvSpPr>
        <p:spPr>
          <a:xfrm rot="20615497">
            <a:off x="-112682" y="1991862"/>
            <a:ext cx="6646095" cy="7890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Суворова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награждаются за личное мужество и отвагу, проявленные при участии в учениях и маневрах, а также </a:t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 отличные показатели в боевой подготовке и полевой выучке</a:t>
            </a:r>
          </a:p>
        </p:txBody>
      </p:sp>
    </p:spTree>
    <p:extLst>
      <p:ext uri="{BB962C8B-B14F-4D97-AF65-F5344CB8AC3E}">
        <p14:creationId xmlns:p14="http://schemas.microsoft.com/office/powerpoint/2010/main" val="267540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260648" y="128464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a_StamperRg&amp;Bt" panose="040F0703050807070607" pitchFamily="82" charset="-52"/>
              </a:rPr>
              <a:t>ЗНАКИ ведомственной ПРИНАДЛЕЖНОСТИ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904" y="4384925"/>
            <a:ext cx="1747744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88"/>
          <a:stretch/>
        </p:blipFill>
        <p:spPr bwMode="auto">
          <a:xfrm>
            <a:off x="2259808" y="7259938"/>
            <a:ext cx="1304173" cy="170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Заголовок 1"/>
          <p:cNvSpPr txBox="1">
            <a:spLocks/>
          </p:cNvSpPr>
          <p:nvPr/>
        </p:nvSpPr>
        <p:spPr>
          <a:xfrm>
            <a:off x="2731842" y="4005431"/>
            <a:ext cx="1410377" cy="464582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a_StamperRg&amp;Bt" panose="040F0703050807070607" pitchFamily="82" charset="-52"/>
              </a:rPr>
              <a:t>ВС РФ</a:t>
            </a:r>
          </a:p>
        </p:txBody>
      </p:sp>
      <p:sp>
        <p:nvSpPr>
          <p:cNvPr id="84" name="Заголовок 1"/>
          <p:cNvSpPr txBox="1">
            <a:spLocks/>
          </p:cNvSpPr>
          <p:nvPr/>
        </p:nvSpPr>
        <p:spPr>
          <a:xfrm>
            <a:off x="2731841" y="1320066"/>
            <a:ext cx="1410377" cy="464582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>
                <a:latin typeface="a_StamperRg&amp;Bt" panose="040F0703050807070607" pitchFamily="82" charset="-52"/>
              </a:rPr>
              <a:t>сф</a:t>
            </a:r>
            <a:endParaRPr lang="ru-RU" sz="2000" dirty="0">
              <a:latin typeface="a_StamperRg&amp;Bt" panose="040F0703050807070607" pitchFamily="82" charset="-52"/>
            </a:endParaRPr>
          </a:p>
        </p:txBody>
      </p:sp>
      <p:sp>
        <p:nvSpPr>
          <p:cNvPr id="85" name="Заголовок 1"/>
          <p:cNvSpPr txBox="1">
            <a:spLocks/>
          </p:cNvSpPr>
          <p:nvPr/>
        </p:nvSpPr>
        <p:spPr>
          <a:xfrm>
            <a:off x="743084" y="1952669"/>
            <a:ext cx="1410377" cy="464582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>
                <a:latin typeface="a_StamperRg&amp;Bt" panose="040F0703050807070607" pitchFamily="82" charset="-52"/>
              </a:rPr>
              <a:t>зво</a:t>
            </a:r>
            <a:endParaRPr lang="ru-RU" sz="2000" dirty="0">
              <a:latin typeface="a_StamperRg&amp;Bt" panose="040F0703050807070607" pitchFamily="82" charset="-52"/>
            </a:endParaRPr>
          </a:p>
        </p:txBody>
      </p:sp>
      <p:sp>
        <p:nvSpPr>
          <p:cNvPr id="86" name="Заголовок 1"/>
          <p:cNvSpPr txBox="1">
            <a:spLocks/>
          </p:cNvSpPr>
          <p:nvPr/>
        </p:nvSpPr>
        <p:spPr>
          <a:xfrm>
            <a:off x="759359" y="5136730"/>
            <a:ext cx="1410377" cy="464582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>
                <a:latin typeface="a_StamperRg&amp;Bt" panose="040F0703050807070607" pitchFamily="82" charset="-52"/>
              </a:rPr>
              <a:t>юво</a:t>
            </a:r>
            <a:endParaRPr lang="ru-RU" sz="2000" dirty="0">
              <a:latin typeface="a_StamperRg&amp;Bt" panose="040F0703050807070607" pitchFamily="82" charset="-52"/>
            </a:endParaRPr>
          </a:p>
        </p:txBody>
      </p:sp>
      <p:sp>
        <p:nvSpPr>
          <p:cNvPr id="87" name="Заголовок 1"/>
          <p:cNvSpPr txBox="1">
            <a:spLocks/>
          </p:cNvSpPr>
          <p:nvPr/>
        </p:nvSpPr>
        <p:spPr>
          <a:xfrm>
            <a:off x="4740035" y="5194888"/>
            <a:ext cx="1410377" cy="464582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>
                <a:latin typeface="a_StamperRg&amp;Bt" panose="040F0703050807070607" pitchFamily="82" charset="-52"/>
              </a:rPr>
              <a:t>вво</a:t>
            </a:r>
            <a:endParaRPr lang="ru-RU" sz="2000" dirty="0">
              <a:latin typeface="a_StamperRg&amp;Bt" panose="040F0703050807070607" pitchFamily="82" charset="-52"/>
            </a:endParaRPr>
          </a:p>
        </p:txBody>
      </p:sp>
      <p:sp>
        <p:nvSpPr>
          <p:cNvPr id="88" name="Заголовок 1"/>
          <p:cNvSpPr txBox="1">
            <a:spLocks/>
          </p:cNvSpPr>
          <p:nvPr/>
        </p:nvSpPr>
        <p:spPr>
          <a:xfrm>
            <a:off x="4740035" y="1986817"/>
            <a:ext cx="1410377" cy="464582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>
                <a:latin typeface="a_StamperRg&amp;Bt" panose="040F0703050807070607" pitchFamily="82" charset="-52"/>
              </a:rPr>
              <a:t>цво</a:t>
            </a:r>
            <a:endParaRPr lang="ru-RU" sz="2000" dirty="0">
              <a:latin typeface="a_StamperRg&amp;Bt" panose="040F0703050807070607" pitchFamily="82" charset="-52"/>
            </a:endParaRPr>
          </a:p>
        </p:txBody>
      </p:sp>
      <p:pic>
        <p:nvPicPr>
          <p:cNvPr id="8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9"/>
          <a:stretch/>
        </p:blipFill>
        <p:spPr bwMode="auto">
          <a:xfrm>
            <a:off x="3411936" y="7257256"/>
            <a:ext cx="1097184" cy="170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41450095-7543-4F13-A95A-F1A9604EA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4" y="2396936"/>
            <a:ext cx="1580241" cy="19800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4" y="5595877"/>
            <a:ext cx="1580241" cy="1980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951" y="2405137"/>
            <a:ext cx="1580241" cy="19800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908" y="1790778"/>
            <a:ext cx="1580241" cy="1980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96" y="5628368"/>
            <a:ext cx="1580241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19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Группа 196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8" name="Группа 197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8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9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9" name="Группа 198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0" name="Овал 199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85" name="Прямоугольник 184"/>
          <p:cNvSpPr/>
          <p:nvPr/>
        </p:nvSpPr>
        <p:spPr>
          <a:xfrm rot="20632764">
            <a:off x="-3966903" y="2954195"/>
            <a:ext cx="14041560" cy="1620501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6" name="Прямоугольник 185"/>
          <p:cNvSpPr/>
          <p:nvPr/>
        </p:nvSpPr>
        <p:spPr>
          <a:xfrm rot="20615497">
            <a:off x="-74306" y="3406265"/>
            <a:ext cx="6702906" cy="678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СПЕЦИАЛЬНЫЕ </a:t>
            </a:r>
            <a:r>
              <a:rPr lang="ru-RU" sz="20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НАРУКАВНЫЕ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sz="20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ЗНАКИ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ПРЕДНАЗНАЧЕНЫ ДЛЯ РАЗЛИЧИЯ ПО ПРИНАДЛЕЖНОСТИ К ФОРМИРОВАНИЯМ ВООРУЖЕННЫХ СИЛ </a:t>
            </a:r>
          </a:p>
        </p:txBody>
      </p:sp>
      <p:sp>
        <p:nvSpPr>
          <p:cNvPr id="187" name="Прямоугольник 186"/>
          <p:cNvSpPr/>
          <p:nvPr/>
        </p:nvSpPr>
        <p:spPr>
          <a:xfrm rot="20632764">
            <a:off x="-3120310" y="5512587"/>
            <a:ext cx="14041560" cy="1494424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8" name="Прямоугольник 187"/>
          <p:cNvSpPr/>
          <p:nvPr/>
        </p:nvSpPr>
        <p:spPr>
          <a:xfrm rot="20615497">
            <a:off x="-55575" y="6109589"/>
            <a:ext cx="6546676" cy="7890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ИНДИВИДУАЛЬНЫЙ </a:t>
            </a:r>
            <a:r>
              <a:rPr lang="ru-RU" sz="20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ЖЕТОН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АРМЕЙСКОГО ОБРАЗЦА С ЛИЧНЫМ НОМЕРОМ НЕ ТОЛЬКО ПОЗВОЛЯЕТ ИДЕНТИФИЦИРОВАТЬ, НО </a:t>
            </a:r>
            <a:b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ЯВЛЯЕТСЯ </a:t>
            </a:r>
            <a:r>
              <a:rPr lang="ru-RU" sz="20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СТИЛЬНЫМ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АКСЕССУАРОМ</a:t>
            </a:r>
          </a:p>
        </p:txBody>
      </p:sp>
    </p:spTree>
    <p:extLst>
      <p:ext uri="{BB962C8B-B14F-4D97-AF65-F5344CB8AC3E}">
        <p14:creationId xmlns:p14="http://schemas.microsoft.com/office/powerpoint/2010/main" val="3639247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/>
          <p:cNvSpPr txBox="1">
            <a:spLocks/>
          </p:cNvSpPr>
          <p:nvPr/>
        </p:nvSpPr>
        <p:spPr>
          <a:xfrm>
            <a:off x="624036" y="1776649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atin typeface="a_StamperRg&amp;Bt" panose="040F0703050807070607" pitchFamily="82" charset="-52"/>
              </a:rPr>
              <a:t>ПРИСОЕДИНЯЙСЯ</a:t>
            </a:r>
            <a:br>
              <a:rPr lang="ru-RU" sz="3600" dirty="0">
                <a:latin typeface="a_StamperRg&amp;Bt" panose="040F0703050807070607" pitchFamily="82" charset="-52"/>
              </a:rPr>
            </a:br>
            <a:r>
              <a:rPr lang="ru-RU" sz="3600" dirty="0">
                <a:latin typeface="a_StamperRg&amp;Bt" panose="040F0703050807070607" pitchFamily="82" charset="-52"/>
              </a:rPr>
              <a:t>К команде вежливых людей</a:t>
            </a:r>
          </a:p>
        </p:txBody>
      </p:sp>
      <p:pic>
        <p:nvPicPr>
          <p:cNvPr id="13314" name="Picture 2" descr="D:\документы\медиа\13.07\scale_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649" y="3032989"/>
            <a:ext cx="4834074" cy="6816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63500"/>
          </a:effectLst>
          <a:extLst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3275587-78F6-43C9-8786-D17E4D000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96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Группа 203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205" name="Группа 204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86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8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06" name="Группа 205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7" name="Овал 206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8" name="Овал 377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9" name="Овал 378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0" name="Овал 379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1" name="Овал 380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2" name="Овал 381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3" name="Овал 382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4" name="Овал 383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5" name="Овал 384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3" name="Заголовок 1"/>
          <p:cNvSpPr txBox="1">
            <a:spLocks/>
          </p:cNvSpPr>
          <p:nvPr/>
        </p:nvSpPr>
        <p:spPr>
          <a:xfrm>
            <a:off x="548680" y="301630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atin typeface="a_StamperRg&amp;Bt" panose="040F0703050807070607" pitchFamily="82" charset="-52"/>
              </a:rPr>
              <a:t>Мы тебя ждем</a:t>
            </a:r>
          </a:p>
        </p:txBody>
      </p:sp>
      <p:sp>
        <p:nvSpPr>
          <p:cNvPr id="13" name="Параллелограмм 12"/>
          <p:cNvSpPr/>
          <p:nvPr/>
        </p:nvSpPr>
        <p:spPr>
          <a:xfrm>
            <a:off x="1628800" y="9011070"/>
            <a:ext cx="4274050" cy="626723"/>
          </a:xfrm>
          <a:prstGeom prst="parallelogram">
            <a:avLst>
              <a:gd name="adj" fmla="val 5286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араллелограмм 13"/>
          <p:cNvSpPr/>
          <p:nvPr/>
        </p:nvSpPr>
        <p:spPr>
          <a:xfrm>
            <a:off x="1943587" y="8631417"/>
            <a:ext cx="4274050" cy="626723"/>
          </a:xfrm>
          <a:prstGeom prst="parallelogram">
            <a:avLst>
              <a:gd name="adj" fmla="val 478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араллелограмм 19"/>
          <p:cNvSpPr/>
          <p:nvPr/>
        </p:nvSpPr>
        <p:spPr>
          <a:xfrm>
            <a:off x="2316367" y="8167710"/>
            <a:ext cx="3970153" cy="631043"/>
          </a:xfrm>
          <a:prstGeom prst="parallelogram">
            <a:avLst>
              <a:gd name="adj" fmla="val 417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225798" y="8809074"/>
            <a:ext cx="276615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www.reserv.mil.ru</a:t>
            </a: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40971" y="8354418"/>
            <a:ext cx="302484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КОМАНДА ВЕЖЛИВЫХ ЛЮДЕЙ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88840" y="9284513"/>
            <a:ext cx="302484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НАСТОЯЩИЕ ПАТРИОТЫ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391672" y="5673080"/>
            <a:ext cx="581297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latin typeface="a_StamperRg&amp;Bt" panose="040F0703050807070607" pitchFamily="82" charset="-52"/>
                <a:ea typeface="+mj-ea"/>
                <a:cs typeface="+mj-cs"/>
              </a:rPr>
              <a:t>С ПЕРЕЧНЕМ ДОЛЖНОСТЕЙ </a:t>
            </a:r>
            <a:br>
              <a:rPr lang="ru-RU" sz="2500" dirty="0">
                <a:latin typeface="a_StamperRg&amp;Bt" panose="040F0703050807070607" pitchFamily="82" charset="-52"/>
                <a:ea typeface="+mj-ea"/>
                <a:cs typeface="+mj-cs"/>
              </a:rPr>
            </a:br>
            <a:r>
              <a:rPr lang="ru-RU" sz="2500" dirty="0">
                <a:latin typeface="a_StamperRg&amp;Bt" panose="040F0703050807070607" pitchFamily="82" charset="-52"/>
                <a:ea typeface="+mj-ea"/>
                <a:cs typeface="+mj-cs"/>
              </a:rPr>
              <a:t>и ВОИНСКИХ ЧАСТЕЙ можно ознакомиться </a:t>
            </a:r>
          </a:p>
          <a:p>
            <a:pPr algn="ctr"/>
            <a:r>
              <a:rPr lang="ru-RU" sz="2500" dirty="0">
                <a:latin typeface="a_StamperRg&amp;Bt" panose="040F0703050807070607" pitchFamily="82" charset="-52"/>
                <a:ea typeface="+mj-ea"/>
                <a:cs typeface="+mj-cs"/>
              </a:rPr>
              <a:t>на сайте</a:t>
            </a:r>
          </a:p>
          <a:p>
            <a:pPr algn="ctr"/>
            <a:r>
              <a:rPr lang="en-US" sz="2500" dirty="0">
                <a:latin typeface="a_StamperRg&amp;Bt" panose="040F0703050807070607" pitchFamily="82" charset="-52"/>
                <a:ea typeface="+mj-ea"/>
                <a:cs typeface="+mj-cs"/>
              </a:rPr>
              <a:t>http://www. reserv.mil.ru</a:t>
            </a:r>
            <a:endParaRPr lang="ru-RU" sz="2500" dirty="0">
              <a:latin typeface="a_StamperRg&amp;Bt" panose="040F0703050807070607" pitchFamily="82" charset="-52"/>
              <a:ea typeface="+mj-ea"/>
              <a:cs typeface="+mj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b="6183"/>
          <a:stretch/>
        </p:blipFill>
        <p:spPr>
          <a:xfrm>
            <a:off x="184726" y="8553400"/>
            <a:ext cx="1228050" cy="1152127"/>
          </a:xfrm>
          <a:prstGeom prst="rect">
            <a:avLst/>
          </a:prstGeom>
        </p:spPr>
      </p:pic>
      <p:pic>
        <p:nvPicPr>
          <p:cNvPr id="19461" name="Picture 5" descr="D:\документы\медиа\13.07\4503089440802422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029709"/>
            <a:ext cx="6019800" cy="4514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63500"/>
          </a:effectLst>
          <a:extLst/>
        </p:spPr>
      </p:pic>
    </p:spTree>
    <p:extLst>
      <p:ext uri="{BB962C8B-B14F-4D97-AF65-F5344CB8AC3E}">
        <p14:creationId xmlns:p14="http://schemas.microsoft.com/office/powerpoint/2010/main" val="1078612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2" r="137"/>
          <a:stretch/>
        </p:blipFill>
        <p:spPr>
          <a:xfrm flipH="1">
            <a:off x="-2" y="-31104"/>
            <a:ext cx="6858001" cy="993710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37153" y="7257255"/>
            <a:ext cx="6895153" cy="2648745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4" name="Прямоугольник 233"/>
          <p:cNvSpPr/>
          <p:nvPr/>
        </p:nvSpPr>
        <p:spPr>
          <a:xfrm>
            <a:off x="442439" y="7775828"/>
            <a:ext cx="615491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БАРС</a:t>
            </a:r>
          </a:p>
        </p:txBody>
      </p:sp>
      <p:sp>
        <p:nvSpPr>
          <p:cNvPr id="235" name="Прямоугольник 234"/>
          <p:cNvSpPr/>
          <p:nvPr/>
        </p:nvSpPr>
        <p:spPr>
          <a:xfrm>
            <a:off x="1802278" y="7185248"/>
            <a:ext cx="3280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_StamperRg&amp;Bt" panose="040F0703050807070607" pitchFamily="82" charset="-52"/>
              </a:rPr>
              <a:t>ПРОЕКТ</a:t>
            </a:r>
          </a:p>
        </p:txBody>
      </p:sp>
      <p:sp>
        <p:nvSpPr>
          <p:cNvPr id="236" name="TextBox 235"/>
          <p:cNvSpPr txBox="1"/>
          <p:nvPr/>
        </p:nvSpPr>
        <p:spPr>
          <a:xfrm>
            <a:off x="0" y="387460"/>
            <a:ext cx="68580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ПАТРИОТЫ РОССИИ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3" b="90000" l="9956" r="100000">
                        <a14:foregroundMark x1="12444" y1="29755" x2="27644" y2="28589"/>
                        <a14:foregroundMark x1="98578" y1="63804" x2="97689" y2="70491"/>
                        <a14:backgroundMark x1="39556" y1="32086" x2="26578" y2="32515"/>
                        <a14:backgroundMark x1="33778" y1="24233" x2="18756" y2="21902"/>
                        <a14:backgroundMark x1="18756" y1="21902" x2="16711" y2="24356"/>
                        <a14:backgroundMark x1="36533" y1="24356" x2="44622" y2="24233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4" y="-16199"/>
            <a:ext cx="6858000" cy="993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3C0F57B-5B96-4130-818D-54FEE1119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781" y="3944888"/>
            <a:ext cx="3410403" cy="341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95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0" name="Группа 19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1" name="Овал 20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Овал 22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Овал 23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Овал 24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Овал 25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Овал 26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Овал 27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Овал 28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Овал 29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Овал 31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Овал 38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Овал 39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Овал 40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Овал 41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Овал 42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Овал 43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Овал 44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Овал 45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Овал 46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Овал 47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Овал 48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Овал 49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Овал 50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Овал 51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Овал 52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Овал 53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Овал 54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Овал 55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Овал 56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Овал 58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Овал 59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Овал 60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Овал 61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Овал 62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Овал 63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Овал 65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Овал 66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Овал 67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Овал 68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Овал 69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Овал 70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Овал 71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3" name="Овал 72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4" name="Овал 73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5" name="Овал 74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Овал 75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Овал 76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Овал 77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9" name="Овал 78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0" name="Овал 79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1" name="Овал 80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2" name="Овал 81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3" name="Овал 82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4" name="Овал 83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5" name="Овал 84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6" name="Овал 85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7" name="Овал 86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8" name="Овал 87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9" name="Овал 88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Овал 89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1" name="Овал 90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" name="Овал 91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" name="Овал 92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4" name="Овал 93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Овал 94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Овал 95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" name="Овал 96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" name="Овал 97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" name="Овал 98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" name="Овал 99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1" name="Овал 100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" name="Овал 101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" name="Овал 102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" name="Овал 103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Овал 104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6" name="Овал 105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7" name="Овал 106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8" name="Овал 107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9" name="Овал 108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0" name="Овал 109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1" name="Овал 110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2" name="Овал 111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3" name="Овал 112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4" name="Овал 113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5" name="Овал 114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6" name="Овал 115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7" name="Овал 116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8" name="Овал 117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9" name="Овал 118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0" name="Овал 119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1" name="Овал 120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2" name="Овал 121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3" name="Овал 122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4" name="Овал 123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5" name="Овал 124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6" name="Овал 125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7" name="Овал 126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8" name="Овал 127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9" name="Овал 128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0" name="Овал 129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1" name="Овал 130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2" name="Овал 131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3" name="Овал 132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4" name="Овал 133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5" name="Овал 134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6" name="Овал 135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7" name="Овал 136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8" name="Овал 137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9" name="Овал 138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0" name="Овал 139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1" name="Овал 140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2" name="Овал 141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3" name="Овал 142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4" name="Овал 143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5" name="Овал 144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6" name="Овал 145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7" name="Овал 146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8" name="Овал 147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9" name="Овал 148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0" name="Овал 149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1" name="Овал 150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2" name="Овал 151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3" name="Овал 152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4" name="Овал 153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5" name="Овал 154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6" name="Овал 155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7" name="Овал 156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8" name="Овал 157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9" name="Овал 158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0" name="Овал 159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1" name="Овал 160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2" name="Овал 161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3" name="Овал 162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4" name="Овал 163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5" name="Овал 164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6" name="Овал 165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7" name="Овал 166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8" name="Овал 167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9" name="Овал 168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0" name="Овал 169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1" name="Овал 170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2" name="Овал 171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3" name="Овал 172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4" name="Овал 173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5" name="Овал 174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6" name="Овал 175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7" name="Овал 176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8" name="Овал 177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9" name="Овал 178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0" name="Овал 179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1" name="Овал 180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2" name="Овал 181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3" name="Овал 182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4" name="Овал 183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5" name="Овал 184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6" name="Овал 185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7" name="Овал 186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8" name="Овал 187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9" name="Овал 188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0" name="Овал 189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1" name="Овал 190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2" name="Овал 191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3" name="Овал 192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7" name="Прямоугольник 6"/>
          <p:cNvSpPr/>
          <p:nvPr/>
        </p:nvSpPr>
        <p:spPr>
          <a:xfrm>
            <a:off x="-963488" y="306953"/>
            <a:ext cx="828092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УНИКАЛЬНАЯ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ВОЗМОЖНОСТЬ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46985" y="6373996"/>
            <a:ext cx="2366352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ПОЛУЧИТЬ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822714"/>
            <a:ext cx="63387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ДОПОЛНИТЕЛЬНОЕ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ОБРАЗОВАНИЕ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ФИНАНСОВОЕ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 СТИМУЛИРОВАНИЕ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КВАЛИФИЦИРОВАННОЕ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МЕДИЦИНСКОЕ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ОБСЛУЖИВАНИЕ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03329" y="4151440"/>
            <a:ext cx="2853665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ПРИОБРЕСТИ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-11461" y="4664968"/>
            <a:ext cx="6088795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ОТЛИЧНУЮ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ФИЗИЧЕСКУЮ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ФОРМУ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НАВЫКИ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ОБРАЩЕНИЯ С УНИКАЛЬНЫМИ ВИДАМИ ОРУЖИЯ И УПРАВЛЕНИЯ РАЗЛИЧНОЙ ТЕХНИКОЙ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ВЕРНЫХ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ДРУЗЕЙ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НЕЗАБЫВАЕМЫЕ ВПЕЧАТЛЕНИЯ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03618" y="2679210"/>
            <a:ext cx="4253087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ПРИНЯТЬ УЧАСТИЕ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-29409" y="3165574"/>
            <a:ext cx="64327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КРУПНОМАСШТАБНЫХ, ЗАХВАТЫВАЮЩИХ ДУХ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МАНЕВРАХ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, УЧЕНИЯХ И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АРМЕЙСКИХ ИГРАХ </a:t>
            </a:r>
          </a:p>
        </p:txBody>
      </p:sp>
      <p:sp>
        <p:nvSpPr>
          <p:cNvPr id="200" name="Прямоугольник 199"/>
          <p:cNvSpPr/>
          <p:nvPr/>
        </p:nvSpPr>
        <p:spPr>
          <a:xfrm>
            <a:off x="-29409" y="8549009"/>
            <a:ext cx="643276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РАЗНООБРАЗНЫЕ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, ПОТРЯСАЮЩЕЙ КРАСОТЫ  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ПЕЙЗАЖИ НАШЕЙ СТРАНЫ</a:t>
            </a:r>
          </a:p>
        </p:txBody>
      </p:sp>
      <p:sp>
        <p:nvSpPr>
          <p:cNvPr id="201" name="Прямоугольник 200"/>
          <p:cNvSpPr/>
          <p:nvPr/>
        </p:nvSpPr>
        <p:spPr>
          <a:xfrm>
            <a:off x="2124918" y="8030180"/>
            <a:ext cx="2010486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УВИДЕТЬ</a:t>
            </a:r>
          </a:p>
        </p:txBody>
      </p:sp>
      <p:sp>
        <p:nvSpPr>
          <p:cNvPr id="203" name="Прямоугольник 202"/>
          <p:cNvSpPr/>
          <p:nvPr/>
        </p:nvSpPr>
        <p:spPr>
          <a:xfrm>
            <a:off x="5986923" y="8297306"/>
            <a:ext cx="25038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,</a:t>
            </a:r>
          </a:p>
        </p:txBody>
      </p:sp>
      <p:sp>
        <p:nvSpPr>
          <p:cNvPr id="204" name="Прямоугольник 203"/>
          <p:cNvSpPr/>
          <p:nvPr/>
        </p:nvSpPr>
        <p:spPr>
          <a:xfrm>
            <a:off x="-61121" y="883384"/>
            <a:ext cx="6432762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РЕАЛИЗОВАТЬ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СВОИ АМБИЦИИ, ПОКАЗАТЬ </a:t>
            </a:r>
          </a:p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УМЕНИЯ,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ДОБИТЬСЯ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ОБЩЕСТВЕННОГО ПРИЗНАНИЯ И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ПРИНЕСТИ ПОЛЬЗУ РОДИНЕ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, </a:t>
            </a:r>
          </a:p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ДОКАЗАТЬ СЕБЕ И БЛИЗКИМ, </a:t>
            </a:r>
          </a:p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ЧТО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 МОЖЕШЬ БОЛЬШЕ…</a:t>
            </a:r>
          </a:p>
        </p:txBody>
      </p:sp>
    </p:spTree>
    <p:extLst>
      <p:ext uri="{BB962C8B-B14F-4D97-AF65-F5344CB8AC3E}">
        <p14:creationId xmlns:p14="http://schemas.microsoft.com/office/powerpoint/2010/main" val="3066282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65" b="2958"/>
          <a:stretch/>
        </p:blipFill>
        <p:spPr>
          <a:xfrm>
            <a:off x="980728" y="128464"/>
            <a:ext cx="576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171" name="Picture 3" descr="D:\документы\медиа\13.07\DSC06990-550(2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3"/>
          <a:stretch/>
        </p:blipFill>
        <p:spPr bwMode="auto">
          <a:xfrm>
            <a:off x="175011" y="3477176"/>
            <a:ext cx="4910173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7172" name="Picture 4" descr="D:\документы\медиа\13.07\SAV_65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768" y="6789544"/>
            <a:ext cx="5380921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76AEE5-5E05-4C48-AEC5-807C7FD36D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58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Группа 189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1" name="Группа 190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1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2" name="Группа 191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3" name="Овал 192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5" name="Прямоугольник 4"/>
          <p:cNvSpPr/>
          <p:nvPr/>
        </p:nvSpPr>
        <p:spPr>
          <a:xfrm rot="20632764">
            <a:off x="-3779638" y="480205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632764">
            <a:off x="-3295157" y="6730991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059895" y="3469881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 rot="20607925">
            <a:off x="130141" y="3849156"/>
            <a:ext cx="6006369" cy="1926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lvl="0" algn="ctr">
              <a:defRPr sz="280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Лучшие из лучших смогут бросить </a:t>
            </a:r>
            <a:r>
              <a:rPr lang="ru-RU" dirty="0">
                <a:solidFill>
                  <a:srgbClr val="FF0000"/>
                </a:solidFill>
              </a:rPr>
              <a:t>вызов</a:t>
            </a:r>
            <a:r>
              <a:rPr lang="ru-RU" dirty="0"/>
              <a:t> асам на гоночных трассах и полигонах ежегодных </a:t>
            </a:r>
            <a:r>
              <a:rPr lang="ru-RU" dirty="0">
                <a:solidFill>
                  <a:srgbClr val="FF0000"/>
                </a:solidFill>
              </a:rPr>
              <a:t>Армейских Игр</a:t>
            </a:r>
          </a:p>
        </p:txBody>
      </p:sp>
      <p:sp>
        <p:nvSpPr>
          <p:cNvPr id="9" name="TextBox 8"/>
          <p:cNvSpPr txBox="1"/>
          <p:nvPr/>
        </p:nvSpPr>
        <p:spPr>
          <a:xfrm rot="20607925">
            <a:off x="157060" y="7047187"/>
            <a:ext cx="6963478" cy="1815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lvl="0" algn="ctr">
              <a:defRPr sz="280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>
                <a:solidFill>
                  <a:srgbClr val="FF0000"/>
                </a:solidFill>
              </a:rPr>
              <a:t>Десантирование</a:t>
            </a:r>
            <a:r>
              <a:rPr lang="ru-RU" dirty="0"/>
              <a:t> из боевой техники, </a:t>
            </a:r>
            <a:r>
              <a:rPr lang="ru-RU" dirty="0">
                <a:solidFill>
                  <a:srgbClr val="FF0000"/>
                </a:solidFill>
              </a:rPr>
              <a:t>прыжки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с парашютом</a:t>
            </a:r>
            <a:r>
              <a:rPr lang="ru-RU" dirty="0"/>
              <a:t> и погружение под воду </a:t>
            </a:r>
          </a:p>
        </p:txBody>
      </p:sp>
      <p:sp>
        <p:nvSpPr>
          <p:cNvPr id="3" name="TextBox 2"/>
          <p:cNvSpPr txBox="1"/>
          <p:nvPr/>
        </p:nvSpPr>
        <p:spPr>
          <a:xfrm rot="20544549">
            <a:off x="36492" y="155528"/>
            <a:ext cx="6213511" cy="30940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lvl="0" algn="ctr">
              <a:defRPr sz="360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800" dirty="0"/>
              <a:t>Получение навыков </a:t>
            </a:r>
            <a:r>
              <a:rPr lang="ru-RU" sz="2800" dirty="0">
                <a:solidFill>
                  <a:srgbClr val="FF0000"/>
                </a:solidFill>
              </a:rPr>
              <a:t>экстремального</a:t>
            </a:r>
            <a:r>
              <a:rPr lang="ru-RU" sz="2800" dirty="0"/>
              <a:t> вождения боевой техники и </a:t>
            </a:r>
            <a:r>
              <a:rPr lang="ru-RU" sz="2800" dirty="0">
                <a:solidFill>
                  <a:srgbClr val="FF0000"/>
                </a:solidFill>
              </a:rPr>
              <a:t>стрельбы</a:t>
            </a:r>
            <a:r>
              <a:rPr lang="ru-RU" sz="2800" dirty="0"/>
              <a:t> из всех видов оружия днем и ночью</a:t>
            </a:r>
          </a:p>
        </p:txBody>
      </p:sp>
    </p:spTree>
    <p:extLst>
      <p:ext uri="{BB962C8B-B14F-4D97-AF65-F5344CB8AC3E}">
        <p14:creationId xmlns:p14="http://schemas.microsoft.com/office/powerpoint/2010/main" val="3231485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448" y="-274252"/>
            <a:ext cx="8547378" cy="565929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472" y="4520952"/>
            <a:ext cx="9923992" cy="557397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 descr="C:\Users\gomu-16\Desktop\me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074" y="2864768"/>
            <a:ext cx="5323205" cy="399224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A64DC85-BF6D-4D92-B3B1-03D93B52E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36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Группа 189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1" name="Группа 190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1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2" name="Группа 191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3" name="Овал 192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6" name="Прямоугольник 5"/>
          <p:cNvSpPr/>
          <p:nvPr/>
        </p:nvSpPr>
        <p:spPr>
          <a:xfrm rot="20632764">
            <a:off x="-3788755" y="815683"/>
            <a:ext cx="14041560" cy="1714223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327688" y="6273586"/>
            <a:ext cx="14041560" cy="2682596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632764">
            <a:off x="-3396531" y="3556245"/>
            <a:ext cx="14041560" cy="1718067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20620535">
            <a:off x="-441380" y="3778742"/>
            <a:ext cx="7232652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Награждение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ГОСУДАРСТВЕННЫМИ И ВЕДОМСТВЕННЫМИ НАГРАДАМИ</a:t>
            </a:r>
          </a:p>
        </p:txBody>
      </p:sp>
      <p:sp>
        <p:nvSpPr>
          <p:cNvPr id="3" name="Прямоугольник 2"/>
          <p:cNvSpPr/>
          <p:nvPr/>
        </p:nvSpPr>
        <p:spPr>
          <a:xfrm rot="20615497">
            <a:off x="46955" y="6970184"/>
            <a:ext cx="6935108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УЧАСТИЕ В ПАРАДАХ, ПРОВОДИМЫХ на главных площадях Городов РОССИЙСКОЙ ФЕДЕРАЦИИ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 КРАСНОЙ ПЛОЩАДИ</a:t>
            </a:r>
          </a:p>
        </p:txBody>
      </p:sp>
      <p:sp>
        <p:nvSpPr>
          <p:cNvPr id="4" name="Прямоугольник 3"/>
          <p:cNvSpPr/>
          <p:nvPr/>
        </p:nvSpPr>
        <p:spPr>
          <a:xfrm rot="20615497">
            <a:off x="-27036" y="907928"/>
            <a:ext cx="6935108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Карьерный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РОСТ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, В ТОМ ЧИСЛЕ ПРИСВОЕНИЕ сержантских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ОФИЦЕРСКИХ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ЗВАНИЙ</a:t>
            </a:r>
          </a:p>
        </p:txBody>
      </p:sp>
    </p:spTree>
    <p:extLst>
      <p:ext uri="{BB962C8B-B14F-4D97-AF65-F5344CB8AC3E}">
        <p14:creationId xmlns:p14="http://schemas.microsoft.com/office/powerpoint/2010/main" val="2486500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128463"/>
            <a:ext cx="5171876" cy="3878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36" y="6603178"/>
            <a:ext cx="5756535" cy="3238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03C653A-152E-4D7F-83D4-87F8C144D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  <p:pic>
        <p:nvPicPr>
          <p:cNvPr id="5" name="Picture 2" descr="\\fs2\ab2213\для буклета ВЕЖЛИВЫЙ РАТНИК\200697_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445" y="6503"/>
            <a:ext cx="4745045" cy="2570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Прямоугольник 7"/>
          <p:cNvSpPr/>
          <p:nvPr/>
        </p:nvSpPr>
        <p:spPr>
          <a:xfrm rot="20737983">
            <a:off x="-2940243" y="3472236"/>
            <a:ext cx="14041560" cy="3240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0740319">
            <a:off x="68637" y="3639037"/>
            <a:ext cx="6935108" cy="32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упрощенное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поступление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 военную службу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по контракту, в том числе на должности офицерского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состава по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рекомендациям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соответствующих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командиров(начальников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35326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Прямоугольник 371"/>
          <p:cNvSpPr/>
          <p:nvPr/>
        </p:nvSpPr>
        <p:spPr>
          <a:xfrm rot="16200000">
            <a:off x="-1024573" y="2312616"/>
            <a:ext cx="9147644" cy="5355406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7" name="Заголовок 1"/>
          <p:cNvSpPr txBox="1">
            <a:spLocks/>
          </p:cNvSpPr>
          <p:nvPr/>
        </p:nvSpPr>
        <p:spPr>
          <a:xfrm rot="16200000">
            <a:off x="-3954343" y="4505396"/>
            <a:ext cx="8916148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400" dirty="0">
                <a:solidFill>
                  <a:prstClr val="black"/>
                </a:solidFill>
                <a:latin typeface="a_StamperRg&amp;Bt" panose="040F0703050807070607" pitchFamily="82" charset="-52"/>
              </a:rPr>
              <a:t>Предлагаемое увеличение предельного возраста пребывания в резерве</a:t>
            </a:r>
          </a:p>
        </p:txBody>
      </p:sp>
      <p:sp>
        <p:nvSpPr>
          <p:cNvPr id="371" name="Прямоугольник 370"/>
          <p:cNvSpPr/>
          <p:nvPr/>
        </p:nvSpPr>
        <p:spPr>
          <a:xfrm rot="16200000">
            <a:off x="9188536" y="-2191594"/>
            <a:ext cx="4611353" cy="9069487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373" name="Таблица 3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320952"/>
              </p:ext>
            </p:extLst>
          </p:nvPr>
        </p:nvGraphicFramePr>
        <p:xfrm>
          <a:off x="6959469" y="28817"/>
          <a:ext cx="9065449" cy="4611433"/>
        </p:xfrm>
        <a:graphic>
          <a:graphicData uri="http://schemas.openxmlformats.org/drawingml/2006/table">
            <a:tbl>
              <a:tblPr/>
              <a:tblGrid>
                <a:gridCol w="3146482"/>
                <a:gridCol w="1490029"/>
                <a:gridCol w="1438019"/>
                <a:gridCol w="1434118"/>
                <a:gridCol w="1556801"/>
              </a:tblGrid>
              <a:tr h="672334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Составы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запаса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воинские звания)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Возраст граждан,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пребывающих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 запасе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Предельный возраст заключения ПЕРВОГО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контракта</a:t>
                      </a: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91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Первый разряд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Второй разряд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Третий разряд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779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Солдаты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, матросы, сержанты, старшины, прапорщики и мичманы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1300" strike="noStrike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strike="noStrike" kern="1200" dirty="0" smtClean="0"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35 </a:t>
                      </a:r>
                      <a:r>
                        <a:rPr lang="ru-RU" sz="1300" b="1" kern="1200" dirty="0" smtClean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40</a:t>
                      </a: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300" strike="noStrike" kern="1200" dirty="0" smtClean="0"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45 </a:t>
                      </a:r>
                      <a:r>
                        <a:rPr lang="ru-RU" sz="1300" b="1" kern="1200" dirty="0" smtClean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50</a:t>
                      </a: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300" strike="noStrike" kern="1200" dirty="0"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50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b="1" kern="1200" dirty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55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42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47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789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Младшие офицеры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50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55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47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024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Майоры, капитаны 3 </a:t>
                      </a: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ранга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, подполковники,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капитаны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2 ранга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55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57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400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Полковники,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капитаны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1 ранга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57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60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74" name="Группа 373"/>
          <p:cNvGrpSpPr/>
          <p:nvPr/>
        </p:nvGrpSpPr>
        <p:grpSpPr>
          <a:xfrm>
            <a:off x="10551380" y="1334180"/>
            <a:ext cx="224514" cy="195122"/>
            <a:chOff x="-684707" y="2855222"/>
            <a:chExt cx="224514" cy="195122"/>
          </a:xfrm>
        </p:grpSpPr>
        <p:cxnSp>
          <p:nvCxnSpPr>
            <p:cNvPr id="375" name="Прямая соединительная линия 374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Прямая соединительная линия 375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7" name="Группа 376"/>
          <p:cNvGrpSpPr/>
          <p:nvPr/>
        </p:nvGrpSpPr>
        <p:grpSpPr>
          <a:xfrm>
            <a:off x="12000030" y="1339073"/>
            <a:ext cx="224514" cy="195122"/>
            <a:chOff x="-684707" y="2855222"/>
            <a:chExt cx="224514" cy="195122"/>
          </a:xfrm>
        </p:grpSpPr>
        <p:cxnSp>
          <p:nvCxnSpPr>
            <p:cNvPr id="378" name="Прямая соединительная линия 377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Прямая соединительная линия 378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0" name="Группа 379"/>
          <p:cNvGrpSpPr/>
          <p:nvPr/>
        </p:nvGrpSpPr>
        <p:grpSpPr>
          <a:xfrm>
            <a:off x="14956937" y="2080720"/>
            <a:ext cx="224514" cy="195122"/>
            <a:chOff x="-684707" y="2855222"/>
            <a:chExt cx="224514" cy="195122"/>
          </a:xfrm>
        </p:grpSpPr>
        <p:cxnSp>
          <p:nvCxnSpPr>
            <p:cNvPr id="381" name="Прямая соединительная линия 380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Прямая соединительная линия 381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3" name="Группа 382"/>
          <p:cNvGrpSpPr/>
          <p:nvPr/>
        </p:nvGrpSpPr>
        <p:grpSpPr>
          <a:xfrm>
            <a:off x="13440190" y="1339356"/>
            <a:ext cx="224514" cy="195122"/>
            <a:chOff x="-684707" y="2855222"/>
            <a:chExt cx="224514" cy="195122"/>
          </a:xfrm>
        </p:grpSpPr>
        <p:cxnSp>
          <p:nvCxnSpPr>
            <p:cNvPr id="384" name="Прямая соединительная линия 383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Прямая соединительная линия 384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6" name="Группа 385"/>
          <p:cNvGrpSpPr/>
          <p:nvPr/>
        </p:nvGrpSpPr>
        <p:grpSpPr>
          <a:xfrm>
            <a:off x="14956937" y="1334180"/>
            <a:ext cx="224514" cy="195122"/>
            <a:chOff x="-684707" y="2855222"/>
            <a:chExt cx="224514" cy="195122"/>
          </a:xfrm>
        </p:grpSpPr>
        <p:cxnSp>
          <p:nvCxnSpPr>
            <p:cNvPr id="387" name="Прямая соединительная линия 386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Прямая соединительная линия 387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9" name="Группа 388"/>
          <p:cNvGrpSpPr/>
          <p:nvPr/>
        </p:nvGrpSpPr>
        <p:grpSpPr>
          <a:xfrm>
            <a:off x="14956937" y="2833003"/>
            <a:ext cx="224514" cy="195122"/>
            <a:chOff x="-684707" y="2855222"/>
            <a:chExt cx="224514" cy="195122"/>
          </a:xfrm>
        </p:grpSpPr>
        <p:cxnSp>
          <p:nvCxnSpPr>
            <p:cNvPr id="390" name="Прямая соединительная линия 389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Прямая соединительная линия 390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2" name="Прямоугольник 391"/>
          <p:cNvSpPr/>
          <p:nvPr/>
        </p:nvSpPr>
        <p:spPr>
          <a:xfrm>
            <a:off x="11582457" y="705507"/>
            <a:ext cx="1448243" cy="39347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393" name="Группа 392"/>
          <p:cNvGrpSpPr/>
          <p:nvPr/>
        </p:nvGrpSpPr>
        <p:grpSpPr>
          <a:xfrm>
            <a:off x="14935067" y="3746186"/>
            <a:ext cx="224514" cy="195122"/>
            <a:chOff x="-684707" y="2855222"/>
            <a:chExt cx="224514" cy="195122"/>
          </a:xfrm>
        </p:grpSpPr>
        <p:cxnSp>
          <p:nvCxnSpPr>
            <p:cNvPr id="394" name="Прямая соединительная линия 393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Прямая соединительная линия 394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059115" y="2270934"/>
            <a:ext cx="9146835" cy="541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8" name="Группа 187"/>
          <p:cNvGrpSpPr/>
          <p:nvPr/>
        </p:nvGrpSpPr>
        <p:grpSpPr>
          <a:xfrm>
            <a:off x="5661248" y="-46489"/>
            <a:ext cx="1252531" cy="9953546"/>
            <a:chOff x="5661248" y="-46489"/>
            <a:chExt cx="1252531" cy="9953546"/>
          </a:xfrm>
        </p:grpSpPr>
        <p:grpSp>
          <p:nvGrpSpPr>
            <p:cNvPr id="189" name="Группа 188"/>
            <p:cNvGrpSpPr/>
            <p:nvPr/>
          </p:nvGrpSpPr>
          <p:grpSpPr>
            <a:xfrm>
              <a:off x="5661248" y="8823965"/>
              <a:ext cx="1030169" cy="1083092"/>
              <a:chOff x="7058066" y="6180071"/>
              <a:chExt cx="1030169" cy="1083092"/>
            </a:xfrm>
          </p:grpSpPr>
          <p:pic>
            <p:nvPicPr>
              <p:cNvPr id="369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0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80071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0" name="Группа 189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1" name="Овал 190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2" name="Овал 191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3" name="Овал 192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5" cstate="print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41148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3407</TotalTime>
  <Words>897</Words>
  <Application>Microsoft Office PowerPoint</Application>
  <PresentationFormat>Лист A4 (210x297 мм)</PresentationFormat>
  <Paragraphs>201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41" baseType="lpstr">
      <vt:lpstr>KaiTi</vt:lpstr>
      <vt:lpstr>a_StamperRg&amp;Bt</vt:lpstr>
      <vt:lpstr>Aharoni</vt:lpstr>
      <vt:lpstr>Aparajita</vt:lpstr>
      <vt:lpstr>Arial</vt:lpstr>
      <vt:lpstr>Arial Black</vt:lpstr>
      <vt:lpstr>Arial Narrow</vt:lpstr>
      <vt:lpstr>Calibri</vt:lpstr>
      <vt:lpstr>Impact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оружие</vt:lpstr>
      <vt:lpstr>Презентация PowerPoint</vt:lpstr>
      <vt:lpstr>Презентация PowerPoint</vt:lpstr>
      <vt:lpstr>Презентация PowerPoint</vt:lpstr>
      <vt:lpstr>БОЕВАЯ ПОДГОТОВКА расход боеприпасов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Баталин Данила Сергеевич</dc:creator>
  <cp:lastModifiedBy>User558</cp:lastModifiedBy>
  <cp:revision>154</cp:revision>
  <cp:lastPrinted>2022-01-24T07:05:35Z</cp:lastPrinted>
  <dcterms:created xsi:type="dcterms:W3CDTF">2021-07-14T06:27:50Z</dcterms:created>
  <dcterms:modified xsi:type="dcterms:W3CDTF">2023-10-20T05:38:28Z</dcterms:modified>
</cp:coreProperties>
</file>